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3" r:id="rId30"/>
    <p:sldId id="287" r:id="rId31"/>
    <p:sldId id="288" r:id="rId32"/>
    <p:sldId id="289" r:id="rId33"/>
    <p:sldId id="290" r:id="rId34"/>
    <p:sldId id="294" r:id="rId35"/>
    <p:sldId id="295" r:id="rId36"/>
    <p:sldId id="297" r:id="rId37"/>
    <p:sldId id="298" r:id="rId38"/>
    <p:sldId id="299" r:id="rId39"/>
    <p:sldId id="296" r:id="rId40"/>
    <p:sldId id="300" r:id="rId41"/>
    <p:sldId id="301" r:id="rId42"/>
    <p:sldId id="302" r:id="rId43"/>
    <p:sldId id="303" r:id="rId44"/>
    <p:sldId id="304" r:id="rId45"/>
    <p:sldId id="305" r:id="rId46"/>
    <p:sldId id="307" r:id="rId47"/>
    <p:sldId id="292" r:id="rId48"/>
    <p:sldId id="291" r:id="rId49"/>
  </p:sldIdLst>
  <p:sldSz cx="18288000" cy="10287000"/>
  <p:notesSz cx="6858000" cy="9144000"/>
  <p:embeddedFontLst>
    <p:embeddedFont>
      <p:font typeface="Agrandir" panose="020B0604020202020204" charset="0"/>
      <p:regular r:id="rId50"/>
    </p:embeddedFont>
    <p:embeddedFont>
      <p:font typeface="Agrandir Bold" panose="020B0604020202020204" charset="0"/>
      <p:regular r:id="rId51"/>
    </p:embeddedFont>
    <p:embeddedFont>
      <p:font typeface="Calibri" panose="020F0502020204030204" pitchFamily="34" charset="0"/>
      <p:regular r:id="rId52"/>
      <p:bold r:id="rId53"/>
      <p:italic r:id="rId54"/>
      <p:boldItalic r:id="rId55"/>
    </p:embeddedFont>
    <p:embeddedFont>
      <p:font typeface="Canva Sans" panose="020B0604020202020204" charset="0"/>
      <p:regular r:id="rId56"/>
    </p:embeddedFont>
    <p:embeddedFont>
      <p:font typeface="Canva Sans 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userDrawn="1">
          <p15:clr>
            <a:srgbClr val="A4A3A4"/>
          </p15:clr>
        </p15:guide>
        <p15:guide id="2" pos="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302"/>
      </p:cViewPr>
      <p:guideLst>
        <p:guide orient="horz" pos="456"/>
        <p:guide pos="4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2.gif"/><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53.gif"/></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1028700" y="831058"/>
            <a:ext cx="16682852" cy="3691874"/>
            <a:chOff x="0" y="0"/>
            <a:chExt cx="22243802" cy="4922499"/>
          </a:xfrm>
        </p:grpSpPr>
        <p:sp>
          <p:nvSpPr>
            <p:cNvPr id="4" name="TextBox 4"/>
            <p:cNvSpPr txBox="1"/>
            <p:nvPr/>
          </p:nvSpPr>
          <p:spPr>
            <a:xfrm>
              <a:off x="0" y="-138707"/>
              <a:ext cx="22243802" cy="4406052"/>
            </a:xfrm>
            <a:prstGeom prst="rect">
              <a:avLst/>
            </a:prstGeom>
          </p:spPr>
          <p:txBody>
            <a:bodyPr lIns="0" tIns="0" rIns="0" bIns="0" rtlCol="0" anchor="t">
              <a:spAutoFit/>
            </a:bodyPr>
            <a:lstStyle/>
            <a:p>
              <a:pPr algn="ctr">
                <a:lnSpc>
                  <a:spcPts val="8155"/>
                </a:lnSpc>
              </a:pPr>
              <a:r>
                <a:rPr lang="en-US" sz="7414" b="1">
                  <a:solidFill>
                    <a:srgbClr val="2B2B2B"/>
                  </a:solidFill>
                  <a:latin typeface="Agrandir Bold"/>
                  <a:ea typeface="Agrandir Bold"/>
                  <a:cs typeface="Agrandir Bold"/>
                  <a:sym typeface="Agrandir Bold"/>
                </a:rPr>
                <a:t>IMPLEMENTATION OF ALU USING REVERSIBLE LOGIC GATES</a:t>
              </a:r>
            </a:p>
            <a:p>
              <a:pPr algn="ctr">
                <a:lnSpc>
                  <a:spcPts val="8155"/>
                </a:lnSpc>
              </a:pPr>
              <a:endParaRPr lang="en-US" sz="7414" b="1">
                <a:solidFill>
                  <a:srgbClr val="2B2B2B"/>
                </a:solidFill>
                <a:latin typeface="Agrandir Bold"/>
                <a:ea typeface="Agrandir Bold"/>
                <a:cs typeface="Agrandir Bold"/>
                <a:sym typeface="Agrandir Bold"/>
              </a:endParaRPr>
            </a:p>
          </p:txBody>
        </p:sp>
        <p:sp>
          <p:nvSpPr>
            <p:cNvPr id="5" name="TextBox 5"/>
            <p:cNvSpPr txBox="1"/>
            <p:nvPr/>
          </p:nvSpPr>
          <p:spPr>
            <a:xfrm>
              <a:off x="0" y="4473121"/>
              <a:ext cx="22243802" cy="449378"/>
            </a:xfrm>
            <a:prstGeom prst="rect">
              <a:avLst/>
            </a:prstGeom>
          </p:spPr>
          <p:txBody>
            <a:bodyPr lIns="0" tIns="0" rIns="0" bIns="0" rtlCol="0" anchor="t">
              <a:spAutoFit/>
            </a:bodyPr>
            <a:lstStyle/>
            <a:p>
              <a:pPr algn="ctr">
                <a:lnSpc>
                  <a:spcPts val="2510"/>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TextBox 8"/>
          <p:cNvSpPr txBox="1"/>
          <p:nvPr/>
        </p:nvSpPr>
        <p:spPr>
          <a:xfrm>
            <a:off x="5878331" y="3781051"/>
            <a:ext cx="10678002" cy="5981065"/>
          </a:xfrm>
          <a:prstGeom prst="rect">
            <a:avLst/>
          </a:prstGeom>
        </p:spPr>
        <p:txBody>
          <a:bodyPr lIns="0" tIns="0" rIns="0" bIns="0" rtlCol="0" anchor="t">
            <a:spAutoFit/>
          </a:bodyPr>
          <a:lstStyle/>
          <a:p>
            <a:pPr algn="ctr">
              <a:lnSpc>
                <a:spcPts val="4759"/>
              </a:lnSpc>
            </a:pPr>
            <a:r>
              <a:rPr lang="en-US" sz="3399" b="1">
                <a:solidFill>
                  <a:srgbClr val="2B2B2B"/>
                </a:solidFill>
                <a:latin typeface="Canva Sans Bold"/>
                <a:ea typeface="Canva Sans Bold"/>
                <a:cs typeface="Canva Sans Bold"/>
                <a:sym typeface="Canva Sans Bold"/>
              </a:rPr>
              <a:t>TEAM MEMBERS:</a:t>
            </a:r>
          </a:p>
          <a:p>
            <a:pPr algn="ctr">
              <a:lnSpc>
                <a:spcPts val="4759"/>
              </a:lnSpc>
            </a:pPr>
            <a:endParaRPr lang="en-US" sz="3399" b="1">
              <a:solidFill>
                <a:srgbClr val="2B2B2B"/>
              </a:solidFill>
              <a:latin typeface="Canva Sans Bold"/>
              <a:ea typeface="Canva Sans Bold"/>
              <a:cs typeface="Canva Sans Bold"/>
              <a:sym typeface="Canva Sans Bold"/>
            </a:endParaRPr>
          </a:p>
          <a:p>
            <a:pPr algn="ctr">
              <a:lnSpc>
                <a:spcPts val="4759"/>
              </a:lnSpc>
            </a:pPr>
            <a:r>
              <a:rPr lang="en-US" sz="3399">
                <a:solidFill>
                  <a:srgbClr val="2B2B2B"/>
                </a:solidFill>
                <a:latin typeface="Canva Sans"/>
                <a:ea typeface="Canva Sans"/>
                <a:cs typeface="Canva Sans"/>
                <a:sym typeface="Canva Sans"/>
              </a:rPr>
              <a:t>VAMSHI HARI HARA KIRAN REDDY J - 21BEC1085</a:t>
            </a:r>
          </a:p>
          <a:p>
            <a:pPr algn="ctr">
              <a:lnSpc>
                <a:spcPts val="4759"/>
              </a:lnSpc>
            </a:pPr>
            <a:r>
              <a:rPr lang="en-US" sz="3399">
                <a:solidFill>
                  <a:srgbClr val="2B2B2B"/>
                </a:solidFill>
                <a:latin typeface="Canva Sans"/>
                <a:ea typeface="Canva Sans"/>
                <a:cs typeface="Canva Sans"/>
                <a:sym typeface="Canva Sans"/>
              </a:rPr>
              <a:t>BOOSIREDDY MADHAN KUMAR REDDY-21BEC1509</a:t>
            </a:r>
          </a:p>
          <a:p>
            <a:pPr algn="ctr">
              <a:lnSpc>
                <a:spcPts val="4759"/>
              </a:lnSpc>
            </a:pPr>
            <a:r>
              <a:rPr lang="en-US" sz="3399">
                <a:solidFill>
                  <a:srgbClr val="2B2B2B"/>
                </a:solidFill>
                <a:latin typeface="Canva Sans"/>
                <a:ea typeface="Canva Sans"/>
                <a:cs typeface="Canva Sans"/>
                <a:sym typeface="Canva Sans"/>
              </a:rPr>
              <a:t>PAPPALA LIKITH-21BEC1742</a:t>
            </a:r>
          </a:p>
          <a:p>
            <a:pPr algn="ctr">
              <a:lnSpc>
                <a:spcPts val="4759"/>
              </a:lnSpc>
            </a:pPr>
            <a:endParaRPr lang="en-US" sz="3399">
              <a:solidFill>
                <a:srgbClr val="2B2B2B"/>
              </a:solidFill>
              <a:latin typeface="Canva Sans"/>
              <a:ea typeface="Canva Sans"/>
              <a:cs typeface="Canva Sans"/>
              <a:sym typeface="Canva Sans"/>
            </a:endParaRPr>
          </a:p>
          <a:p>
            <a:pPr algn="ctr">
              <a:lnSpc>
                <a:spcPts val="4759"/>
              </a:lnSpc>
            </a:pPr>
            <a:r>
              <a:rPr lang="en-US" sz="3399" b="1">
                <a:solidFill>
                  <a:srgbClr val="2B2B2B"/>
                </a:solidFill>
                <a:latin typeface="Canva Sans Bold"/>
                <a:ea typeface="Canva Sans Bold"/>
                <a:cs typeface="Canva Sans Bold"/>
                <a:sym typeface="Canva Sans Bold"/>
              </a:rPr>
              <a:t>GUIDE NAME:</a:t>
            </a:r>
          </a:p>
          <a:p>
            <a:pPr algn="ctr">
              <a:lnSpc>
                <a:spcPts val="4759"/>
              </a:lnSpc>
            </a:pPr>
            <a:endParaRPr lang="en-US" sz="3399" b="1">
              <a:solidFill>
                <a:srgbClr val="2B2B2B"/>
              </a:solidFill>
              <a:latin typeface="Canva Sans Bold"/>
              <a:ea typeface="Canva Sans Bold"/>
              <a:cs typeface="Canva Sans Bold"/>
              <a:sym typeface="Canva Sans Bold"/>
            </a:endParaRPr>
          </a:p>
          <a:p>
            <a:pPr algn="ctr">
              <a:lnSpc>
                <a:spcPts val="4759"/>
              </a:lnSpc>
            </a:pPr>
            <a:r>
              <a:rPr lang="en-US" sz="3399">
                <a:solidFill>
                  <a:srgbClr val="2B2B2B"/>
                </a:solidFill>
                <a:latin typeface="Canva Sans"/>
                <a:ea typeface="Canva Sans"/>
                <a:cs typeface="Canva Sans"/>
                <a:sym typeface="Canva Sans"/>
              </a:rPr>
              <a:t>CHANDRASEKARAN N</a:t>
            </a:r>
          </a:p>
          <a:p>
            <a:pPr algn="ctr">
              <a:lnSpc>
                <a:spcPts val="4759"/>
              </a:lnSpc>
            </a:pPr>
            <a:endParaRPr lang="en-US" sz="3399">
              <a:solidFill>
                <a:srgbClr val="2B2B2B"/>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246168"/>
            <a:ext cx="13765929" cy="7425523"/>
          </a:xfrm>
          <a:custGeom>
            <a:avLst/>
            <a:gdLst/>
            <a:ahLst/>
            <a:cxnLst/>
            <a:rect l="l" t="t" r="r" b="b"/>
            <a:pathLst>
              <a:path w="13765929" h="7425523">
                <a:moveTo>
                  <a:pt x="0" y="0"/>
                </a:moveTo>
                <a:lnTo>
                  <a:pt x="13765929" y="0"/>
                </a:lnTo>
                <a:lnTo>
                  <a:pt x="13765929" y="7425523"/>
                </a:lnTo>
                <a:lnTo>
                  <a:pt x="0" y="7425523"/>
                </a:lnTo>
                <a:lnTo>
                  <a:pt x="0" y="0"/>
                </a:lnTo>
                <a:close/>
              </a:path>
            </a:pathLst>
          </a:custGeom>
          <a:blipFill>
            <a:blip r:embed="rId2"/>
            <a:stretch>
              <a:fillRect l="-173" r="-173" b="-4641"/>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478" y="1348863"/>
            <a:ext cx="9020700" cy="5918068"/>
          </a:xfrm>
          <a:custGeom>
            <a:avLst/>
            <a:gdLst/>
            <a:ahLst/>
            <a:cxnLst/>
            <a:rect l="l" t="t" r="r" b="b"/>
            <a:pathLst>
              <a:path w="9020700" h="5918068">
                <a:moveTo>
                  <a:pt x="0" y="0"/>
                </a:moveTo>
                <a:lnTo>
                  <a:pt x="9020701" y="0"/>
                </a:lnTo>
                <a:lnTo>
                  <a:pt x="9020701" y="5918068"/>
                </a:lnTo>
                <a:lnTo>
                  <a:pt x="0" y="5918068"/>
                </a:lnTo>
                <a:lnTo>
                  <a:pt x="0" y="0"/>
                </a:lnTo>
                <a:close/>
              </a:path>
            </a:pathLst>
          </a:custGeom>
          <a:blipFill>
            <a:blip r:embed="rId2"/>
            <a:stretch>
              <a:fillRect l="-2026" t="-15930" r="-81841" b="-44169"/>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444478" y="339212"/>
            <a:ext cx="4423529" cy="88709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Canva Sans Bold"/>
                <a:ea typeface="Canva Sans Bold"/>
                <a:cs typeface="Canva Sans Bold"/>
                <a:sym typeface="Canva Sans Bold"/>
              </a:rPr>
              <a:t>feynman</a:t>
            </a:r>
            <a:r>
              <a:rPr lang="en-US" sz="5199" b="1" dirty="0">
                <a:solidFill>
                  <a:srgbClr val="000000"/>
                </a:solidFill>
                <a:latin typeface="Canva Sans Bold"/>
                <a:ea typeface="Canva Sans Bold"/>
                <a:cs typeface="Canva Sans Bold"/>
                <a:sym typeface="Canva Sans Bold"/>
              </a:rPr>
              <a:t> gate</a:t>
            </a:r>
          </a:p>
        </p:txBody>
      </p:sp>
      <p:sp>
        <p:nvSpPr>
          <p:cNvPr id="5" name="Freeform 5"/>
          <p:cNvSpPr/>
          <p:nvPr/>
        </p:nvSpPr>
        <p:spPr>
          <a:xfrm>
            <a:off x="9307398" y="1504230"/>
            <a:ext cx="8464705" cy="5383215"/>
          </a:xfrm>
          <a:custGeom>
            <a:avLst/>
            <a:gdLst/>
            <a:ahLst/>
            <a:cxnLst/>
            <a:rect l="l" t="t" r="r" b="b"/>
            <a:pathLst>
              <a:path w="8464705" h="5383215">
                <a:moveTo>
                  <a:pt x="0" y="0"/>
                </a:moveTo>
                <a:lnTo>
                  <a:pt x="8464705" y="0"/>
                </a:lnTo>
                <a:lnTo>
                  <a:pt x="8464705" y="5383215"/>
                </a:lnTo>
                <a:lnTo>
                  <a:pt x="0" y="5383215"/>
                </a:lnTo>
                <a:lnTo>
                  <a:pt x="0" y="0"/>
                </a:lnTo>
                <a:close/>
              </a:path>
            </a:pathLst>
          </a:custGeom>
          <a:blipFill>
            <a:blip r:embed="rId3"/>
            <a:stretch>
              <a:fillRect l="-35576" r="-2066" b="-605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 y="1028700"/>
            <a:ext cx="12907544" cy="7293279"/>
          </a:xfrm>
          <a:custGeom>
            <a:avLst/>
            <a:gdLst/>
            <a:ahLst/>
            <a:cxnLst/>
            <a:rect l="l" t="t" r="r" b="b"/>
            <a:pathLst>
              <a:path w="12907544" h="7293279">
                <a:moveTo>
                  <a:pt x="0" y="0"/>
                </a:moveTo>
                <a:lnTo>
                  <a:pt x="12907544" y="0"/>
                </a:lnTo>
                <a:lnTo>
                  <a:pt x="12907544" y="7293279"/>
                </a:lnTo>
                <a:lnTo>
                  <a:pt x="0" y="7293279"/>
                </a:lnTo>
                <a:lnTo>
                  <a:pt x="0" y="0"/>
                </a:lnTo>
                <a:close/>
              </a:path>
            </a:pathLst>
          </a:custGeom>
          <a:blipFill>
            <a:blip r:embed="rId2"/>
            <a:stretch>
              <a:fillRect r="-451"/>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8527" y="1890795"/>
            <a:ext cx="6516453" cy="5961414"/>
          </a:xfrm>
          <a:custGeom>
            <a:avLst/>
            <a:gdLst/>
            <a:ahLst/>
            <a:cxnLst/>
            <a:rect l="l" t="t" r="r" b="b"/>
            <a:pathLst>
              <a:path w="6516453" h="5961414">
                <a:moveTo>
                  <a:pt x="0" y="0"/>
                </a:moveTo>
                <a:lnTo>
                  <a:pt x="6516453" y="0"/>
                </a:lnTo>
                <a:lnTo>
                  <a:pt x="6516453" y="5961414"/>
                </a:lnTo>
                <a:lnTo>
                  <a:pt x="0" y="5961414"/>
                </a:lnTo>
                <a:lnTo>
                  <a:pt x="0" y="0"/>
                </a:lnTo>
                <a:close/>
              </a:path>
            </a:pathLst>
          </a:custGeom>
          <a:blipFill>
            <a:blip r:embed="rId2"/>
            <a:stretch>
              <a:fillRect t="-6618" r="-96383" b="-6618"/>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1431564" y="962025"/>
            <a:ext cx="229123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peres gate:</a:t>
            </a:r>
          </a:p>
        </p:txBody>
      </p:sp>
      <p:sp>
        <p:nvSpPr>
          <p:cNvPr id="5" name="Freeform 5"/>
          <p:cNvSpPr/>
          <p:nvPr/>
        </p:nvSpPr>
        <p:spPr>
          <a:xfrm>
            <a:off x="9348001" y="2069957"/>
            <a:ext cx="7099244" cy="5603089"/>
          </a:xfrm>
          <a:custGeom>
            <a:avLst/>
            <a:gdLst/>
            <a:ahLst/>
            <a:cxnLst/>
            <a:rect l="l" t="t" r="r" b="b"/>
            <a:pathLst>
              <a:path w="7099244" h="5603089">
                <a:moveTo>
                  <a:pt x="0" y="0"/>
                </a:moveTo>
                <a:lnTo>
                  <a:pt x="7099245" y="0"/>
                </a:lnTo>
                <a:lnTo>
                  <a:pt x="7099245" y="5603089"/>
                </a:lnTo>
                <a:lnTo>
                  <a:pt x="0" y="5603089"/>
                </a:lnTo>
                <a:lnTo>
                  <a:pt x="0" y="0"/>
                </a:lnTo>
                <a:close/>
              </a:path>
            </a:pathLst>
          </a:custGeom>
          <a:blipFill>
            <a:blip r:embed="rId3"/>
            <a:stretch>
              <a:fillRect l="-29103" r="-67383" b="-1016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5669" y="1424547"/>
            <a:ext cx="13984928" cy="7761635"/>
          </a:xfrm>
          <a:custGeom>
            <a:avLst/>
            <a:gdLst/>
            <a:ahLst/>
            <a:cxnLst/>
            <a:rect l="l" t="t" r="r" b="b"/>
            <a:pathLst>
              <a:path w="13984928" h="7761635">
                <a:moveTo>
                  <a:pt x="0" y="0"/>
                </a:moveTo>
                <a:lnTo>
                  <a:pt x="13984929" y="0"/>
                </a:lnTo>
                <a:lnTo>
                  <a:pt x="13984929" y="7761635"/>
                </a:lnTo>
                <a:lnTo>
                  <a:pt x="0" y="7761635"/>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3095" y="1292088"/>
            <a:ext cx="14530756" cy="7680414"/>
          </a:xfrm>
          <a:custGeom>
            <a:avLst/>
            <a:gdLst/>
            <a:ahLst/>
            <a:cxnLst/>
            <a:rect l="l" t="t" r="r" b="b"/>
            <a:pathLst>
              <a:path w="14530756" h="7680414">
                <a:moveTo>
                  <a:pt x="0" y="0"/>
                </a:moveTo>
                <a:lnTo>
                  <a:pt x="14530756" y="0"/>
                </a:lnTo>
                <a:lnTo>
                  <a:pt x="14530756" y="7680414"/>
                </a:lnTo>
                <a:lnTo>
                  <a:pt x="0" y="7680414"/>
                </a:lnTo>
                <a:lnTo>
                  <a:pt x="0" y="0"/>
                </a:lnTo>
                <a:close/>
              </a:path>
            </a:pathLst>
          </a:custGeom>
          <a:blipFill>
            <a:blip r:embed="rId2"/>
            <a:stretch>
              <a:fillRect t="-4433" b="-1750"/>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6951" y="1609668"/>
            <a:ext cx="5479039" cy="5378094"/>
          </a:xfrm>
          <a:custGeom>
            <a:avLst/>
            <a:gdLst/>
            <a:ahLst/>
            <a:cxnLst/>
            <a:rect l="l" t="t" r="r" b="b"/>
            <a:pathLst>
              <a:path w="5479039" h="5378094">
                <a:moveTo>
                  <a:pt x="0" y="0"/>
                </a:moveTo>
                <a:lnTo>
                  <a:pt x="5479039" y="0"/>
                </a:lnTo>
                <a:lnTo>
                  <a:pt x="5479039" y="5378093"/>
                </a:lnTo>
                <a:lnTo>
                  <a:pt x="0" y="5378093"/>
                </a:lnTo>
                <a:lnTo>
                  <a:pt x="0" y="0"/>
                </a:lnTo>
                <a:close/>
              </a:path>
            </a:pathLst>
          </a:custGeom>
          <a:blipFill>
            <a:blip r:embed="rId2"/>
            <a:stretch>
              <a:fillRect r="-30501"/>
            </a:stretch>
          </a:blipFill>
        </p:spPr>
      </p:sp>
      <p:sp>
        <p:nvSpPr>
          <p:cNvPr id="3" name="Freeform 3"/>
          <p:cNvSpPr/>
          <p:nvPr/>
        </p:nvSpPr>
        <p:spPr>
          <a:xfrm>
            <a:off x="7922910" y="1415385"/>
            <a:ext cx="8576057" cy="5766659"/>
          </a:xfrm>
          <a:custGeom>
            <a:avLst/>
            <a:gdLst/>
            <a:ahLst/>
            <a:cxnLst/>
            <a:rect l="l" t="t" r="r" b="b"/>
            <a:pathLst>
              <a:path w="8576057" h="5766659">
                <a:moveTo>
                  <a:pt x="0" y="0"/>
                </a:moveTo>
                <a:lnTo>
                  <a:pt x="8576057" y="0"/>
                </a:lnTo>
                <a:lnTo>
                  <a:pt x="8576057" y="5766659"/>
                </a:lnTo>
                <a:lnTo>
                  <a:pt x="0" y="5766659"/>
                </a:lnTo>
                <a:lnTo>
                  <a:pt x="0" y="0"/>
                </a:lnTo>
                <a:close/>
              </a:path>
            </a:pathLst>
          </a:custGeom>
          <a:blipFill>
            <a:blip r:embed="rId3"/>
            <a:stretch>
              <a:fillRect/>
            </a:stretch>
          </a:blipFill>
        </p:spPr>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0" y="448310"/>
            <a:ext cx="585496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modified toffoli gate: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3421" y="1028700"/>
            <a:ext cx="11301259" cy="6342832"/>
          </a:xfrm>
          <a:custGeom>
            <a:avLst/>
            <a:gdLst/>
            <a:ahLst/>
            <a:cxnLst/>
            <a:rect l="l" t="t" r="r" b="b"/>
            <a:pathLst>
              <a:path w="11301259" h="6342832">
                <a:moveTo>
                  <a:pt x="0" y="0"/>
                </a:moveTo>
                <a:lnTo>
                  <a:pt x="11301259" y="0"/>
                </a:lnTo>
                <a:lnTo>
                  <a:pt x="11301259" y="6342832"/>
                </a:lnTo>
                <a:lnTo>
                  <a:pt x="0" y="6342832"/>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85315" y="1304174"/>
            <a:ext cx="13672032" cy="7690518"/>
          </a:xfrm>
          <a:custGeom>
            <a:avLst/>
            <a:gdLst/>
            <a:ahLst/>
            <a:cxnLst/>
            <a:rect l="l" t="t" r="r" b="b"/>
            <a:pathLst>
              <a:path w="13672032" h="7690518">
                <a:moveTo>
                  <a:pt x="0" y="0"/>
                </a:moveTo>
                <a:lnTo>
                  <a:pt x="13672032" y="0"/>
                </a:lnTo>
                <a:lnTo>
                  <a:pt x="13672032" y="7690518"/>
                </a:lnTo>
                <a:lnTo>
                  <a:pt x="0" y="7690518"/>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675443"/>
            <a:ext cx="7229982" cy="5552307"/>
          </a:xfrm>
          <a:custGeom>
            <a:avLst/>
            <a:gdLst/>
            <a:ahLst/>
            <a:cxnLst/>
            <a:rect l="l" t="t" r="r" b="b"/>
            <a:pathLst>
              <a:path w="7229982" h="5552307">
                <a:moveTo>
                  <a:pt x="0" y="0"/>
                </a:moveTo>
                <a:lnTo>
                  <a:pt x="7229982" y="0"/>
                </a:lnTo>
                <a:lnTo>
                  <a:pt x="7229982" y="5552307"/>
                </a:lnTo>
                <a:lnTo>
                  <a:pt x="0" y="5552307"/>
                </a:lnTo>
                <a:lnTo>
                  <a:pt x="0" y="0"/>
                </a:lnTo>
                <a:close/>
              </a:path>
            </a:pathLst>
          </a:custGeom>
          <a:blipFill>
            <a:blip r:embed="rId2"/>
            <a:stretch>
              <a:fillRect/>
            </a:stretch>
          </a:blipFill>
        </p:spPr>
      </p:sp>
      <p:sp>
        <p:nvSpPr>
          <p:cNvPr id="3" name="Freeform 3"/>
          <p:cNvSpPr/>
          <p:nvPr/>
        </p:nvSpPr>
        <p:spPr>
          <a:xfrm>
            <a:off x="9006687" y="1675443"/>
            <a:ext cx="8863064" cy="5697150"/>
          </a:xfrm>
          <a:custGeom>
            <a:avLst/>
            <a:gdLst/>
            <a:ahLst/>
            <a:cxnLst/>
            <a:rect l="l" t="t" r="r" b="b"/>
            <a:pathLst>
              <a:path w="8863064" h="5697150">
                <a:moveTo>
                  <a:pt x="0" y="0"/>
                </a:moveTo>
                <a:lnTo>
                  <a:pt x="8863064" y="0"/>
                </a:lnTo>
                <a:lnTo>
                  <a:pt x="8863064" y="5697149"/>
                </a:lnTo>
                <a:lnTo>
                  <a:pt x="0" y="5697149"/>
                </a:lnTo>
                <a:lnTo>
                  <a:pt x="0" y="0"/>
                </a:lnTo>
                <a:close/>
              </a:path>
            </a:pathLst>
          </a:custGeom>
          <a:blipFill>
            <a:blip r:embed="rId3"/>
            <a:stretch>
              <a:fillRect r="-7806"/>
            </a:stretch>
          </a:blipFill>
        </p:spPr>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769825" y="705167"/>
            <a:ext cx="5630975"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modified  </a:t>
            </a:r>
            <a:r>
              <a:rPr lang="en-US" sz="3399" dirty="0" err="1">
                <a:solidFill>
                  <a:srgbClr val="000000"/>
                </a:solidFill>
                <a:latin typeface="Canva Sans"/>
                <a:ea typeface="Canva Sans"/>
                <a:cs typeface="Canva Sans"/>
                <a:sym typeface="Canva Sans"/>
              </a:rPr>
              <a:t>fredkin</a:t>
            </a:r>
            <a:r>
              <a:rPr lang="en-US" sz="3399" dirty="0">
                <a:solidFill>
                  <a:srgbClr val="000000"/>
                </a:solidFill>
                <a:latin typeface="Canva Sans"/>
                <a:ea typeface="Canva Sans"/>
                <a:cs typeface="Canva Sans"/>
                <a:sym typeface="Canva Sans"/>
              </a:rPr>
              <a:t> gate: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1304352"/>
          <a:ext cx="18288000" cy="8982648"/>
        </p:xfrm>
        <a:graphic>
          <a:graphicData uri="http://schemas.openxmlformats.org/drawingml/2006/table">
            <a:tbl>
              <a:tblPr/>
              <a:tblGrid>
                <a:gridCol w="5197207">
                  <a:extLst>
                    <a:ext uri="{9D8B030D-6E8A-4147-A177-3AD203B41FA5}">
                      <a16:colId xmlns:a16="http://schemas.microsoft.com/office/drawing/2014/main" val="20000"/>
                    </a:ext>
                  </a:extLst>
                </a:gridCol>
                <a:gridCol w="6031427">
                  <a:extLst>
                    <a:ext uri="{9D8B030D-6E8A-4147-A177-3AD203B41FA5}">
                      <a16:colId xmlns:a16="http://schemas.microsoft.com/office/drawing/2014/main" val="20001"/>
                    </a:ext>
                  </a:extLst>
                </a:gridCol>
                <a:gridCol w="7059366">
                  <a:extLst>
                    <a:ext uri="{9D8B030D-6E8A-4147-A177-3AD203B41FA5}">
                      <a16:colId xmlns:a16="http://schemas.microsoft.com/office/drawing/2014/main" val="20002"/>
                    </a:ext>
                  </a:extLst>
                </a:gridCol>
              </a:tblGrid>
              <a:tr h="1157003">
                <a:tc>
                  <a:txBody>
                    <a:bodyPr/>
                    <a:lstStyle/>
                    <a:p>
                      <a:pPr algn="ctr">
                        <a:lnSpc>
                          <a:spcPts val="5170"/>
                        </a:lnSpc>
                        <a:defRPr/>
                      </a:pPr>
                      <a:r>
                        <a:rPr lang="en-US" sz="3692" b="1">
                          <a:solidFill>
                            <a:srgbClr val="000000"/>
                          </a:solidFill>
                          <a:latin typeface="Agrandir Bold"/>
                          <a:ea typeface="Agrandir Bold"/>
                          <a:cs typeface="Agrandir Bold"/>
                          <a:sym typeface="Agrandir Bold"/>
                        </a:rPr>
                        <a:t>paper details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0"/>
                        </a:lnSpc>
                        <a:defRPr/>
                      </a:pPr>
                      <a:r>
                        <a:rPr lang="en-US" sz="3692" b="1">
                          <a:solidFill>
                            <a:srgbClr val="000000"/>
                          </a:solidFill>
                          <a:latin typeface="Agrandir Bold"/>
                          <a:ea typeface="Agrandir Bold"/>
                          <a:cs typeface="Agrandir Bold"/>
                          <a:sym typeface="Agrandir Bold"/>
                        </a:rPr>
                        <a:t>methodology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0"/>
                        </a:lnSpc>
                        <a:defRPr/>
                      </a:pPr>
                      <a:r>
                        <a:rPr lang="en-US" sz="3692" b="1">
                          <a:solidFill>
                            <a:srgbClr val="000000"/>
                          </a:solidFill>
                          <a:latin typeface="Agrandir Bold"/>
                          <a:ea typeface="Agrandir Bold"/>
                          <a:cs typeface="Agrandir Bold"/>
                          <a:sym typeface="Agrandir Bold"/>
                        </a:rPr>
                        <a:t>conclusion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25645">
                <a:tc>
                  <a:txBody>
                    <a:bodyPr/>
                    <a:lstStyle/>
                    <a:p>
                      <a:pPr algn="ctr">
                        <a:lnSpc>
                          <a:spcPts val="4050"/>
                        </a:lnSpc>
                        <a:defRPr/>
                      </a:pPr>
                      <a:r>
                        <a:rPr lang="en-US" sz="2892">
                          <a:solidFill>
                            <a:srgbClr val="000000"/>
                          </a:solidFill>
                          <a:latin typeface="Agrandir"/>
                          <a:ea typeface="Agrandir"/>
                          <a:cs typeface="Agrandir"/>
                          <a:sym typeface="Agrandir"/>
                        </a:rPr>
                        <a:t>Comparison of 32-bit ALU for Reversible Logic and Irreversible Logic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0"/>
                        </a:lnSpc>
                        <a:defRPr/>
                      </a:pPr>
                      <a:r>
                        <a:rPr lang="en-US" sz="2892">
                          <a:solidFill>
                            <a:srgbClr val="000000"/>
                          </a:solidFill>
                          <a:latin typeface="Agrandir"/>
                          <a:ea typeface="Agrandir"/>
                          <a:cs typeface="Agrandir"/>
                          <a:sym typeface="Agrandir"/>
                        </a:rPr>
                        <a:t>The methodology involved designing a 32-bit ALU using reversible logic gates, such as Toffoli and Fredkin, to reduce power and delay. The ALU, built with Verilog HDL, was simulated and synthesized to measure power, speed, and area. The reversible ALU demonstrated lower power usage, faster performance, and smaller area compared to a traditional irreversible ALU​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045"/>
                        </a:lnSpc>
                        <a:defRPr/>
                      </a:pPr>
                      <a:r>
                        <a:rPr lang="en-US" sz="2889">
                          <a:solidFill>
                            <a:srgbClr val="000000"/>
                          </a:solidFill>
                          <a:latin typeface="Agrandir"/>
                          <a:ea typeface="Agrandir"/>
                          <a:cs typeface="Agrandir"/>
                          <a:sym typeface="Agrandir"/>
                        </a:rPr>
                        <a:t> 32-bit ALU using reversible logic gates proved to be more efficient than a traditional ALU, showing reduced power use, faster performance, and less area usage. With a 48.91% decrease in delay and a 34% reduction in space, reversible logic offers a promising solution for energy-saving and high-performance VLSI designs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5793862" y="217805"/>
            <a:ext cx="6398138"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Literature survey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1160" y="1569098"/>
            <a:ext cx="11301259" cy="6356958"/>
          </a:xfrm>
          <a:custGeom>
            <a:avLst/>
            <a:gdLst/>
            <a:ahLst/>
            <a:cxnLst/>
            <a:rect l="l" t="t" r="r" b="b"/>
            <a:pathLst>
              <a:path w="11301259" h="6356958">
                <a:moveTo>
                  <a:pt x="0" y="0"/>
                </a:moveTo>
                <a:lnTo>
                  <a:pt x="11301259" y="0"/>
                </a:lnTo>
                <a:lnTo>
                  <a:pt x="11301259" y="6356959"/>
                </a:lnTo>
                <a:lnTo>
                  <a:pt x="0" y="6356959"/>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5162" y="1569098"/>
            <a:ext cx="13815128" cy="7771009"/>
          </a:xfrm>
          <a:custGeom>
            <a:avLst/>
            <a:gdLst/>
            <a:ahLst/>
            <a:cxnLst/>
            <a:rect l="l" t="t" r="r" b="b"/>
            <a:pathLst>
              <a:path w="13815128" h="7771009">
                <a:moveTo>
                  <a:pt x="0" y="0"/>
                </a:moveTo>
                <a:lnTo>
                  <a:pt x="13815127" y="0"/>
                </a:lnTo>
                <a:lnTo>
                  <a:pt x="13815127" y="7771010"/>
                </a:lnTo>
                <a:lnTo>
                  <a:pt x="0" y="7771010"/>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0175" y="2043735"/>
            <a:ext cx="6439993" cy="5675926"/>
          </a:xfrm>
          <a:custGeom>
            <a:avLst/>
            <a:gdLst/>
            <a:ahLst/>
            <a:cxnLst/>
            <a:rect l="l" t="t" r="r" b="b"/>
            <a:pathLst>
              <a:path w="6439993" h="5675926">
                <a:moveTo>
                  <a:pt x="0" y="0"/>
                </a:moveTo>
                <a:lnTo>
                  <a:pt x="6439993" y="0"/>
                </a:lnTo>
                <a:lnTo>
                  <a:pt x="6439993" y="5675927"/>
                </a:lnTo>
                <a:lnTo>
                  <a:pt x="0" y="5675927"/>
                </a:lnTo>
                <a:lnTo>
                  <a:pt x="0" y="0"/>
                </a:lnTo>
                <a:close/>
              </a:path>
            </a:pathLst>
          </a:custGeom>
          <a:blipFill>
            <a:blip r:embed="rId2"/>
            <a:stretch>
              <a:fillRect/>
            </a:stretch>
          </a:blipFill>
        </p:spPr>
      </p:sp>
      <p:sp>
        <p:nvSpPr>
          <p:cNvPr id="3" name="Freeform 3"/>
          <p:cNvSpPr/>
          <p:nvPr/>
        </p:nvSpPr>
        <p:spPr>
          <a:xfrm>
            <a:off x="7771951" y="2043735"/>
            <a:ext cx="9487349" cy="6088553"/>
          </a:xfrm>
          <a:custGeom>
            <a:avLst/>
            <a:gdLst/>
            <a:ahLst/>
            <a:cxnLst/>
            <a:rect l="l" t="t" r="r" b="b"/>
            <a:pathLst>
              <a:path w="9487349" h="6088553">
                <a:moveTo>
                  <a:pt x="0" y="0"/>
                </a:moveTo>
                <a:lnTo>
                  <a:pt x="9487349" y="0"/>
                </a:lnTo>
                <a:lnTo>
                  <a:pt x="9487349" y="6088554"/>
                </a:lnTo>
                <a:lnTo>
                  <a:pt x="0" y="6088554"/>
                </a:lnTo>
                <a:lnTo>
                  <a:pt x="0" y="0"/>
                </a:lnTo>
                <a:close/>
              </a:path>
            </a:pathLst>
          </a:custGeom>
          <a:blipFill>
            <a:blip r:embed="rId3"/>
            <a:stretch>
              <a:fillRect r="-19119"/>
            </a:stretch>
          </a:blipFill>
        </p:spPr>
      </p:sp>
      <p:sp>
        <p:nvSpPr>
          <p:cNvPr id="4" name="TextBox 4"/>
          <p:cNvSpPr txBox="1"/>
          <p:nvPr/>
        </p:nvSpPr>
        <p:spPr>
          <a:xfrm>
            <a:off x="643710" y="962025"/>
            <a:ext cx="447151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modified peres gate: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14466" y="1647119"/>
            <a:ext cx="13359163" cy="7514529"/>
          </a:xfrm>
          <a:custGeom>
            <a:avLst/>
            <a:gdLst/>
            <a:ahLst/>
            <a:cxnLst/>
            <a:rect l="l" t="t" r="r" b="b"/>
            <a:pathLst>
              <a:path w="13359163" h="7514529">
                <a:moveTo>
                  <a:pt x="0" y="0"/>
                </a:moveTo>
                <a:lnTo>
                  <a:pt x="13359163" y="0"/>
                </a:lnTo>
                <a:lnTo>
                  <a:pt x="13359163" y="7514529"/>
                </a:lnTo>
                <a:lnTo>
                  <a:pt x="0" y="7514529"/>
                </a:lnTo>
                <a:lnTo>
                  <a:pt x="0" y="0"/>
                </a:lnTo>
                <a:close/>
              </a:path>
            </a:pathLst>
          </a:custGeom>
          <a:blipFill>
            <a:blip r:embed="rId2"/>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46632" y="1229687"/>
            <a:ext cx="13884027" cy="7809765"/>
          </a:xfrm>
          <a:custGeom>
            <a:avLst/>
            <a:gdLst/>
            <a:ahLst/>
            <a:cxnLst/>
            <a:rect l="l" t="t" r="r" b="b"/>
            <a:pathLst>
              <a:path w="13884027" h="7809765">
                <a:moveTo>
                  <a:pt x="0" y="0"/>
                </a:moveTo>
                <a:lnTo>
                  <a:pt x="13884026" y="0"/>
                </a:lnTo>
                <a:lnTo>
                  <a:pt x="13884026" y="7809765"/>
                </a:lnTo>
                <a:lnTo>
                  <a:pt x="0" y="7809765"/>
                </a:lnTo>
                <a:lnTo>
                  <a:pt x="0" y="0"/>
                </a:lnTo>
                <a:close/>
              </a:path>
            </a:pathLst>
          </a:custGeom>
          <a:blipFill>
            <a:blip r:embed="rId2"/>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32033"/>
            <a:ext cx="6910571" cy="5871866"/>
          </a:xfrm>
          <a:custGeom>
            <a:avLst/>
            <a:gdLst/>
            <a:ahLst/>
            <a:cxnLst/>
            <a:rect l="l" t="t" r="r" b="b"/>
            <a:pathLst>
              <a:path w="6910571" h="5871866">
                <a:moveTo>
                  <a:pt x="0" y="0"/>
                </a:moveTo>
                <a:lnTo>
                  <a:pt x="6910571" y="0"/>
                </a:lnTo>
                <a:lnTo>
                  <a:pt x="6910571" y="5871866"/>
                </a:lnTo>
                <a:lnTo>
                  <a:pt x="0" y="5871866"/>
                </a:lnTo>
                <a:lnTo>
                  <a:pt x="0" y="0"/>
                </a:lnTo>
                <a:close/>
              </a:path>
            </a:pathLst>
          </a:custGeom>
          <a:blipFill>
            <a:blip r:embed="rId2"/>
            <a:stretch>
              <a:fillRect/>
            </a:stretch>
          </a:blipFill>
        </p:spPr>
      </p:sp>
      <p:sp>
        <p:nvSpPr>
          <p:cNvPr id="3" name="Freeform 3"/>
          <p:cNvSpPr/>
          <p:nvPr/>
        </p:nvSpPr>
        <p:spPr>
          <a:xfrm>
            <a:off x="8340586" y="1866900"/>
            <a:ext cx="8918714" cy="5711202"/>
          </a:xfrm>
          <a:custGeom>
            <a:avLst/>
            <a:gdLst/>
            <a:ahLst/>
            <a:cxnLst/>
            <a:rect l="l" t="t" r="r" b="b"/>
            <a:pathLst>
              <a:path w="8918714" h="5711202">
                <a:moveTo>
                  <a:pt x="0" y="0"/>
                </a:moveTo>
                <a:lnTo>
                  <a:pt x="8918714" y="0"/>
                </a:lnTo>
                <a:lnTo>
                  <a:pt x="8918714" y="5711203"/>
                </a:lnTo>
                <a:lnTo>
                  <a:pt x="0" y="5711203"/>
                </a:lnTo>
                <a:lnTo>
                  <a:pt x="0" y="0"/>
                </a:lnTo>
                <a:close/>
              </a:path>
            </a:pathLst>
          </a:custGeom>
          <a:blipFill>
            <a:blip r:embed="rId3"/>
            <a:stretch>
              <a:fillRect r="-6064"/>
            </a:stretch>
          </a:blipFill>
        </p:spPr>
      </p:sp>
      <p:sp>
        <p:nvSpPr>
          <p:cNvPr id="4" name="TextBox 4"/>
          <p:cNvSpPr txBox="1"/>
          <p:nvPr/>
        </p:nvSpPr>
        <p:spPr>
          <a:xfrm>
            <a:off x="1028700" y="962025"/>
            <a:ext cx="2857500"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8:1 mux: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3904" y="1869480"/>
            <a:ext cx="13518394" cy="5992457"/>
          </a:xfrm>
          <a:custGeom>
            <a:avLst/>
            <a:gdLst/>
            <a:ahLst/>
            <a:cxnLst/>
            <a:rect l="l" t="t" r="r" b="b"/>
            <a:pathLst>
              <a:path w="13518394" h="5992457">
                <a:moveTo>
                  <a:pt x="0" y="0"/>
                </a:moveTo>
                <a:lnTo>
                  <a:pt x="13518394" y="0"/>
                </a:lnTo>
                <a:lnTo>
                  <a:pt x="13518394" y="5992457"/>
                </a:lnTo>
                <a:lnTo>
                  <a:pt x="0" y="5992457"/>
                </a:lnTo>
                <a:lnTo>
                  <a:pt x="0" y="0"/>
                </a:lnTo>
                <a:close/>
              </a:path>
            </a:pathLst>
          </a:custGeom>
          <a:blipFill>
            <a:blip r:embed="rId2"/>
            <a:stretch>
              <a:fillRect l="-230" r="-230"/>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45" y="2183553"/>
            <a:ext cx="15638760" cy="5765345"/>
          </a:xfrm>
          <a:custGeom>
            <a:avLst/>
            <a:gdLst/>
            <a:ahLst/>
            <a:cxnLst/>
            <a:rect l="l" t="t" r="r" b="b"/>
            <a:pathLst>
              <a:path w="15638760" h="5765345">
                <a:moveTo>
                  <a:pt x="0" y="0"/>
                </a:moveTo>
                <a:lnTo>
                  <a:pt x="15638760" y="0"/>
                </a:lnTo>
                <a:lnTo>
                  <a:pt x="15638760" y="5765345"/>
                </a:lnTo>
                <a:lnTo>
                  <a:pt x="0" y="5765345"/>
                </a:lnTo>
                <a:lnTo>
                  <a:pt x="0" y="0"/>
                </a:lnTo>
                <a:close/>
              </a:path>
            </a:pathLst>
          </a:custGeom>
          <a:blipFill>
            <a:blip r:embed="rId2"/>
            <a:stretch>
              <a:fillRect l="-2454" r="-2454" b="-6002"/>
            </a:stretch>
          </a:blipFill>
        </p:spPr>
      </p:sp>
      <p:sp>
        <p:nvSpPr>
          <p:cNvPr id="3" name="Freeform 3"/>
          <p:cNvSpPr/>
          <p:nvPr/>
        </p:nvSpPr>
        <p:spPr>
          <a:xfrm>
            <a:off x="1457645" y="2335953"/>
            <a:ext cx="15638760" cy="5765345"/>
          </a:xfrm>
          <a:custGeom>
            <a:avLst/>
            <a:gdLst/>
            <a:ahLst/>
            <a:cxnLst/>
            <a:rect l="l" t="t" r="r" b="b"/>
            <a:pathLst>
              <a:path w="15638760" h="5765345">
                <a:moveTo>
                  <a:pt x="0" y="0"/>
                </a:moveTo>
                <a:lnTo>
                  <a:pt x="15638760" y="0"/>
                </a:lnTo>
                <a:lnTo>
                  <a:pt x="15638760" y="5765345"/>
                </a:lnTo>
                <a:lnTo>
                  <a:pt x="0" y="5765345"/>
                </a:lnTo>
                <a:lnTo>
                  <a:pt x="0" y="0"/>
                </a:lnTo>
                <a:close/>
              </a:path>
            </a:pathLst>
          </a:custGeom>
          <a:blipFill>
            <a:blip r:embed="rId2"/>
            <a:stretch>
              <a:fillRect l="-2454" r="-2454" b="-6002"/>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70860"/>
            <a:ext cx="7704599" cy="5945281"/>
          </a:xfrm>
          <a:custGeom>
            <a:avLst/>
            <a:gdLst/>
            <a:ahLst/>
            <a:cxnLst/>
            <a:rect l="l" t="t" r="r" b="b"/>
            <a:pathLst>
              <a:path w="7704599" h="5945281">
                <a:moveTo>
                  <a:pt x="0" y="0"/>
                </a:moveTo>
                <a:lnTo>
                  <a:pt x="7704599" y="0"/>
                </a:lnTo>
                <a:lnTo>
                  <a:pt x="7704599" y="5945280"/>
                </a:lnTo>
                <a:lnTo>
                  <a:pt x="0" y="5945280"/>
                </a:lnTo>
                <a:lnTo>
                  <a:pt x="0" y="0"/>
                </a:lnTo>
                <a:close/>
              </a:path>
            </a:pathLst>
          </a:custGeom>
          <a:blipFill>
            <a:blip r:embed="rId2"/>
            <a:stretch>
              <a:fillRect/>
            </a:stretch>
          </a:blipFill>
        </p:spPr>
      </p:sp>
      <p:sp>
        <p:nvSpPr>
          <p:cNvPr id="3" name="Freeform 3"/>
          <p:cNvSpPr/>
          <p:nvPr/>
        </p:nvSpPr>
        <p:spPr>
          <a:xfrm>
            <a:off x="9144000" y="2445226"/>
            <a:ext cx="8576340" cy="5396549"/>
          </a:xfrm>
          <a:custGeom>
            <a:avLst/>
            <a:gdLst/>
            <a:ahLst/>
            <a:cxnLst/>
            <a:rect l="l" t="t" r="r" b="b"/>
            <a:pathLst>
              <a:path w="8576340" h="5396549">
                <a:moveTo>
                  <a:pt x="0" y="0"/>
                </a:moveTo>
                <a:lnTo>
                  <a:pt x="8576340" y="0"/>
                </a:lnTo>
                <a:lnTo>
                  <a:pt x="8576340" y="5396548"/>
                </a:lnTo>
                <a:lnTo>
                  <a:pt x="0" y="5396548"/>
                </a:lnTo>
                <a:lnTo>
                  <a:pt x="0" y="0"/>
                </a:lnTo>
                <a:close/>
              </a:path>
            </a:pathLst>
          </a:custGeom>
          <a:blipFill>
            <a:blip r:embed="rId3"/>
            <a:stretch>
              <a:fillRect r="-4283"/>
            </a:stretch>
          </a:blipFill>
        </p:spPr>
      </p:sp>
      <p:sp>
        <p:nvSpPr>
          <p:cNvPr id="4" name="TextBox 4"/>
          <p:cNvSpPr txBox="1"/>
          <p:nvPr/>
        </p:nvSpPr>
        <p:spPr>
          <a:xfrm>
            <a:off x="0" y="962025"/>
            <a:ext cx="8576340" cy="580390"/>
          </a:xfrm>
          <a:prstGeom prst="rect">
            <a:avLst/>
          </a:prstGeom>
        </p:spPr>
        <p:txBody>
          <a:bodyPr lIns="0" tIns="0" rIns="0" bIns="0" rtlCol="0" anchor="t">
            <a:spAutoFit/>
          </a:bodyPr>
          <a:lstStyle/>
          <a:p>
            <a:pPr algn="ctr">
              <a:lnSpc>
                <a:spcPts val="4759"/>
              </a:lnSpc>
            </a:pPr>
            <a:r>
              <a:rPr lang="en-US" sz="3399" b="1" dirty="0" err="1">
                <a:solidFill>
                  <a:srgbClr val="000000"/>
                </a:solidFill>
                <a:latin typeface="Canva Sans"/>
                <a:ea typeface="Canva Sans"/>
                <a:cs typeface="Canva Sans"/>
                <a:sym typeface="Canva Sans"/>
              </a:rPr>
              <a:t>Arthimetic</a:t>
            </a:r>
            <a:r>
              <a:rPr lang="en-US" sz="3399" b="1" dirty="0">
                <a:solidFill>
                  <a:srgbClr val="000000"/>
                </a:solidFill>
                <a:latin typeface="Canva Sans"/>
                <a:ea typeface="Canva Sans"/>
                <a:cs typeface="Canva Sans"/>
                <a:sym typeface="Canva Sans"/>
              </a:rPr>
              <a:t> operations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881B0-D56E-226F-5B65-80D45159B6B4}"/>
              </a:ext>
            </a:extLst>
          </p:cNvPr>
          <p:cNvPicPr>
            <a:picLocks noChangeAspect="1"/>
          </p:cNvPicPr>
          <p:nvPr/>
        </p:nvPicPr>
        <p:blipFill>
          <a:blip r:embed="rId2"/>
          <a:stretch>
            <a:fillRect/>
          </a:stretch>
        </p:blipFill>
        <p:spPr>
          <a:xfrm>
            <a:off x="609600" y="1591945"/>
            <a:ext cx="16687800" cy="8199755"/>
          </a:xfrm>
          <a:prstGeom prst="rect">
            <a:avLst/>
          </a:prstGeom>
        </p:spPr>
      </p:pic>
      <p:sp>
        <p:nvSpPr>
          <p:cNvPr id="3" name="Title 2">
            <a:extLst>
              <a:ext uri="{FF2B5EF4-FFF2-40B4-BE49-F238E27FC236}">
                <a16:creationId xmlns:a16="http://schemas.microsoft.com/office/drawing/2014/main" id="{E7D754BD-61C7-4312-BFFD-8026FEA31136}"/>
              </a:ext>
            </a:extLst>
          </p:cNvPr>
          <p:cNvSpPr>
            <a:spLocks noGrp="1"/>
          </p:cNvSpPr>
          <p:nvPr>
            <p:ph type="ctrTitle"/>
          </p:nvPr>
        </p:nvSpPr>
        <p:spPr>
          <a:xfrm>
            <a:off x="457200" y="495300"/>
            <a:ext cx="7772400" cy="1470025"/>
          </a:xfrm>
        </p:spPr>
        <p:txBody>
          <a:bodyPr/>
          <a:lstStyle/>
          <a:p>
            <a:pPr>
              <a:lnSpc>
                <a:spcPts val="4759"/>
              </a:lnSpc>
            </a:pPr>
            <a:r>
              <a:rPr lang="en-US" sz="4400" b="1" dirty="0" err="1">
                <a:solidFill>
                  <a:srgbClr val="000000"/>
                </a:solidFill>
                <a:latin typeface="Canva Sans"/>
                <a:ea typeface="Canva Sans"/>
                <a:cs typeface="Canva Sans"/>
                <a:sym typeface="Canva Sans"/>
              </a:rPr>
              <a:t>Arthimetic</a:t>
            </a:r>
            <a:r>
              <a:rPr lang="en-US" sz="4400" b="1" dirty="0">
                <a:solidFill>
                  <a:srgbClr val="000000"/>
                </a:solidFill>
                <a:latin typeface="Canva Sans"/>
                <a:ea typeface="Canva Sans"/>
                <a:cs typeface="Canva Sans"/>
                <a:sym typeface="Canva Sans"/>
              </a:rPr>
              <a:t> operations</a:t>
            </a:r>
          </a:p>
        </p:txBody>
      </p:sp>
    </p:spTree>
    <p:extLst>
      <p:ext uri="{BB962C8B-B14F-4D97-AF65-F5344CB8AC3E}">
        <p14:creationId xmlns:p14="http://schemas.microsoft.com/office/powerpoint/2010/main" val="78867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074437" cy="10287000"/>
        </p:xfrm>
        <a:graphic>
          <a:graphicData uri="http://schemas.openxmlformats.org/drawingml/2006/table">
            <a:tbl>
              <a:tblPr/>
              <a:tblGrid>
                <a:gridCol w="5329786">
                  <a:extLst>
                    <a:ext uri="{9D8B030D-6E8A-4147-A177-3AD203B41FA5}">
                      <a16:colId xmlns:a16="http://schemas.microsoft.com/office/drawing/2014/main" val="20000"/>
                    </a:ext>
                  </a:extLst>
                </a:gridCol>
                <a:gridCol w="6300597">
                  <a:extLst>
                    <a:ext uri="{9D8B030D-6E8A-4147-A177-3AD203B41FA5}">
                      <a16:colId xmlns:a16="http://schemas.microsoft.com/office/drawing/2014/main" val="20001"/>
                    </a:ext>
                  </a:extLst>
                </a:gridCol>
                <a:gridCol w="6444054">
                  <a:extLst>
                    <a:ext uri="{9D8B030D-6E8A-4147-A177-3AD203B41FA5}">
                      <a16:colId xmlns:a16="http://schemas.microsoft.com/office/drawing/2014/main" val="20002"/>
                    </a:ext>
                  </a:extLst>
                </a:gridCol>
              </a:tblGrid>
              <a:tr h="1147249">
                <a:tc>
                  <a:txBody>
                    <a:bodyPr/>
                    <a:lstStyle/>
                    <a:p>
                      <a:pPr algn="ctr">
                        <a:lnSpc>
                          <a:spcPts val="5170"/>
                        </a:lnSpc>
                        <a:defRPr/>
                      </a:pPr>
                      <a:r>
                        <a:rPr lang="en-US" sz="3692" b="1">
                          <a:solidFill>
                            <a:srgbClr val="000000"/>
                          </a:solidFill>
                          <a:latin typeface="Agrandir Bold"/>
                          <a:ea typeface="Agrandir Bold"/>
                          <a:cs typeface="Agrandir Bold"/>
                          <a:sym typeface="Agrandir Bold"/>
                        </a:rPr>
                        <a:t>paper details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0"/>
                        </a:lnSpc>
                        <a:defRPr/>
                      </a:pPr>
                      <a:r>
                        <a:rPr lang="en-US" sz="3692" b="1">
                          <a:solidFill>
                            <a:srgbClr val="000000"/>
                          </a:solidFill>
                          <a:latin typeface="Agrandir Bold"/>
                          <a:ea typeface="Agrandir Bold"/>
                          <a:cs typeface="Agrandir Bold"/>
                          <a:sym typeface="Agrandir Bold"/>
                        </a:rPr>
                        <a:t>methodology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0"/>
                        </a:lnSpc>
                        <a:defRPr/>
                      </a:pPr>
                      <a:r>
                        <a:rPr lang="en-US" sz="3692" b="1">
                          <a:solidFill>
                            <a:srgbClr val="000000"/>
                          </a:solidFill>
                          <a:latin typeface="Agrandir Bold"/>
                          <a:ea typeface="Agrandir Bold"/>
                          <a:cs typeface="Agrandir Bold"/>
                          <a:sym typeface="Agrandir Bold"/>
                        </a:rPr>
                        <a:t>conclusion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139751">
                <a:tc>
                  <a:txBody>
                    <a:bodyPr/>
                    <a:lstStyle/>
                    <a:p>
                      <a:pPr algn="l">
                        <a:lnSpc>
                          <a:spcPts val="4059"/>
                        </a:lnSpc>
                        <a:defRPr/>
                      </a:pPr>
                      <a:r>
                        <a:rPr lang="en-US" sz="2899">
                          <a:solidFill>
                            <a:srgbClr val="000000"/>
                          </a:solidFill>
                          <a:latin typeface="Agrandir"/>
                          <a:ea typeface="Agrandir"/>
                          <a:cs typeface="Agrandir"/>
                          <a:sym typeface="Agrandir"/>
                        </a:rPr>
                        <a:t>Design and Synthesis of Reversible Arithmetic and Logic Unit (ALU)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770"/>
                        </a:lnSpc>
                        <a:defRPr/>
                      </a:pPr>
                      <a:r>
                        <a:rPr lang="en-US" sz="2692">
                          <a:solidFill>
                            <a:srgbClr val="000000"/>
                          </a:solidFill>
                          <a:latin typeface="Agrandir"/>
                          <a:ea typeface="Agrandir"/>
                          <a:cs typeface="Agrandir"/>
                          <a:sym typeface="Agrandir"/>
                        </a:rPr>
                        <a:t>The study designed an 8-bit ALU using reversible logic to reduce power consumption. Two designs were tested: one with a Peres Full Adder Gate (PFAG) and the other with a Haghparast and Navi Gate (HNG) as the main adder. Each ALU design performs eight arithmetic and four logic operations, controlled by three selection lines. Components like Feynman, Fredkin, and R-I gates were used along with either PFAG or HNG. The designs were simulated using Altera Quartus II software to evaluate factors like gate count, garbage output, quantum cost, and delay.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919"/>
                        </a:lnSpc>
                        <a:defRPr/>
                      </a:pPr>
                      <a:r>
                        <a:rPr lang="en-US" sz="2799">
                          <a:solidFill>
                            <a:srgbClr val="000000"/>
                          </a:solidFill>
                          <a:latin typeface="Agrandir"/>
                          <a:ea typeface="Agrandir"/>
                          <a:cs typeface="Agrandir"/>
                          <a:sym typeface="Agrandir"/>
                        </a:rPr>
                        <a:t>The HNG-based ALU performed better, achieving a quantum cost of 26 and a delay of 8.29 ns for the 8-bit version. This design used 8 gates and produced 10 garbage outputs, making it faster and more efficient than the PFAG-based ALU and conventional ALUs​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381" y="1404970"/>
            <a:ext cx="12674706" cy="7177052"/>
          </a:xfrm>
          <a:custGeom>
            <a:avLst/>
            <a:gdLst/>
            <a:ahLst/>
            <a:cxnLst/>
            <a:rect l="l" t="t" r="r" b="b"/>
            <a:pathLst>
              <a:path w="12674706" h="7177052">
                <a:moveTo>
                  <a:pt x="0" y="0"/>
                </a:moveTo>
                <a:lnTo>
                  <a:pt x="12674706" y="0"/>
                </a:lnTo>
                <a:lnTo>
                  <a:pt x="12674706" y="7177053"/>
                </a:lnTo>
                <a:lnTo>
                  <a:pt x="0" y="7177053"/>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6609" y="1951819"/>
            <a:ext cx="15350291" cy="5873803"/>
          </a:xfrm>
          <a:custGeom>
            <a:avLst/>
            <a:gdLst/>
            <a:ahLst/>
            <a:cxnLst/>
            <a:rect l="l" t="t" r="r" b="b"/>
            <a:pathLst>
              <a:path w="15350291" h="5873803">
                <a:moveTo>
                  <a:pt x="0" y="0"/>
                </a:moveTo>
                <a:lnTo>
                  <a:pt x="15350291" y="0"/>
                </a:lnTo>
                <a:lnTo>
                  <a:pt x="15350291" y="5873803"/>
                </a:lnTo>
                <a:lnTo>
                  <a:pt x="0" y="5873803"/>
                </a:lnTo>
                <a:lnTo>
                  <a:pt x="0" y="0"/>
                </a:lnTo>
                <a:close/>
              </a:path>
            </a:pathLst>
          </a:custGeom>
          <a:blipFill>
            <a:blip r:embed="rId2"/>
            <a:stretch>
              <a:fillRect b="-5840"/>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0184" y="921518"/>
            <a:ext cx="14473620" cy="7942399"/>
          </a:xfrm>
          <a:custGeom>
            <a:avLst/>
            <a:gdLst/>
            <a:ahLst/>
            <a:cxnLst/>
            <a:rect l="l" t="t" r="r" b="b"/>
            <a:pathLst>
              <a:path w="14473620" h="7942399">
                <a:moveTo>
                  <a:pt x="0" y="0"/>
                </a:moveTo>
                <a:lnTo>
                  <a:pt x="14473620" y="0"/>
                </a:lnTo>
                <a:lnTo>
                  <a:pt x="14473620" y="7942400"/>
                </a:lnTo>
                <a:lnTo>
                  <a:pt x="0" y="7942400"/>
                </a:lnTo>
                <a:lnTo>
                  <a:pt x="0" y="0"/>
                </a:lnTo>
                <a:close/>
              </a:path>
            </a:pathLst>
          </a:custGeom>
          <a:blipFill>
            <a:blip r:embed="rId2"/>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528595115"/>
              </p:ext>
            </p:extLst>
          </p:nvPr>
        </p:nvGraphicFramePr>
        <p:xfrm>
          <a:off x="1578489" y="1680042"/>
          <a:ext cx="11580698" cy="7911602"/>
        </p:xfrm>
        <a:graphic>
          <a:graphicData uri="http://schemas.openxmlformats.org/drawingml/2006/table">
            <a:tbl>
              <a:tblPr/>
              <a:tblGrid>
                <a:gridCol w="5710843">
                  <a:extLst>
                    <a:ext uri="{9D8B030D-6E8A-4147-A177-3AD203B41FA5}">
                      <a16:colId xmlns:a16="http://schemas.microsoft.com/office/drawing/2014/main" val="20000"/>
                    </a:ext>
                  </a:extLst>
                </a:gridCol>
                <a:gridCol w="5869855">
                  <a:extLst>
                    <a:ext uri="{9D8B030D-6E8A-4147-A177-3AD203B41FA5}">
                      <a16:colId xmlns:a16="http://schemas.microsoft.com/office/drawing/2014/main" val="20001"/>
                    </a:ext>
                  </a:extLst>
                </a:gridCol>
              </a:tblGrid>
              <a:tr h="1126769">
                <a:tc>
                  <a:txBody>
                    <a:bodyPr/>
                    <a:lstStyle/>
                    <a:p>
                      <a:pPr algn="ctr">
                        <a:lnSpc>
                          <a:spcPts val="3630"/>
                        </a:lnSpc>
                        <a:defRPr/>
                      </a:pPr>
                      <a:r>
                        <a:rPr lang="en-US" sz="2592" b="1">
                          <a:solidFill>
                            <a:srgbClr val="000000"/>
                          </a:solidFill>
                          <a:latin typeface="Agrandir Bold"/>
                          <a:ea typeface="Agrandir Bold"/>
                          <a:cs typeface="Agrandir Bold"/>
                          <a:sym typeface="Agrandir Bold"/>
                        </a:rPr>
                        <a:t>reversible logic gates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0"/>
                        </a:lnSpc>
                        <a:defRPr/>
                      </a:pPr>
                      <a:r>
                        <a:rPr lang="en-US" sz="2592" b="1">
                          <a:solidFill>
                            <a:srgbClr val="000000"/>
                          </a:solidFill>
                          <a:latin typeface="Agrandir Bold"/>
                          <a:ea typeface="Agrandir Bold"/>
                          <a:cs typeface="Agrandir Bold"/>
                          <a:sym typeface="Agrandir Bold"/>
                        </a:rPr>
                        <a:t>Dynamic power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7109">
                <a:tc>
                  <a:txBody>
                    <a:bodyPr/>
                    <a:lstStyle/>
                    <a:p>
                      <a:pPr algn="ctr">
                        <a:lnSpc>
                          <a:spcPts val="3770"/>
                        </a:lnSpc>
                        <a:defRPr/>
                      </a:pPr>
                      <a:r>
                        <a:rPr lang="en-US" sz="2692" dirty="0">
                          <a:solidFill>
                            <a:srgbClr val="000000"/>
                          </a:solidFill>
                          <a:latin typeface="Agrandir"/>
                          <a:ea typeface="Agrandir"/>
                          <a:cs typeface="Agrandir"/>
                          <a:sym typeface="Agrandir"/>
                        </a:rPr>
                        <a:t>Feynman gate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3.31mw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7109">
                <a:tc>
                  <a:txBody>
                    <a:bodyPr/>
                    <a:lstStyle/>
                    <a:p>
                      <a:pPr algn="ctr">
                        <a:lnSpc>
                          <a:spcPts val="3770"/>
                        </a:lnSpc>
                        <a:defRPr/>
                      </a:pPr>
                      <a:r>
                        <a:rPr lang="en-US" sz="2692">
                          <a:solidFill>
                            <a:srgbClr val="000000"/>
                          </a:solidFill>
                          <a:latin typeface="Agrandir"/>
                          <a:ea typeface="Agrandir"/>
                          <a:cs typeface="Agrandir"/>
                          <a:sym typeface="Agrandir"/>
                        </a:rPr>
                        <a:t>peres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14.85mw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7109">
                <a:tc>
                  <a:txBody>
                    <a:bodyPr/>
                    <a:lstStyle/>
                    <a:p>
                      <a:pPr algn="ctr">
                        <a:lnSpc>
                          <a:spcPts val="3770"/>
                        </a:lnSpc>
                        <a:defRPr/>
                      </a:pPr>
                      <a:r>
                        <a:rPr lang="en-US" sz="2692">
                          <a:solidFill>
                            <a:srgbClr val="000000"/>
                          </a:solidFill>
                          <a:latin typeface="Agrandir"/>
                          <a:ea typeface="Agrandir"/>
                          <a:cs typeface="Agrandir"/>
                          <a:sym typeface="Agrandir"/>
                        </a:rPr>
                        <a:t>Toffoli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12.92mw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6248">
                <a:tc>
                  <a:txBody>
                    <a:bodyPr/>
                    <a:lstStyle/>
                    <a:p>
                      <a:pPr algn="ctr">
                        <a:lnSpc>
                          <a:spcPts val="3770"/>
                        </a:lnSpc>
                        <a:defRPr/>
                      </a:pPr>
                      <a:r>
                        <a:rPr lang="en-US" sz="2692">
                          <a:solidFill>
                            <a:srgbClr val="000000"/>
                          </a:solidFill>
                          <a:latin typeface="Agrandir"/>
                          <a:ea typeface="Agrandir"/>
                          <a:cs typeface="Agrandir"/>
                          <a:sym typeface="Agrandir"/>
                        </a:rPr>
                        <a:t>Fredkin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18.67mw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7109">
                <a:tc>
                  <a:txBody>
                    <a:bodyPr/>
                    <a:lstStyle/>
                    <a:p>
                      <a:pPr algn="ctr">
                        <a:lnSpc>
                          <a:spcPts val="3770"/>
                        </a:lnSpc>
                        <a:defRPr/>
                      </a:pPr>
                      <a:r>
                        <a:rPr lang="en-US" sz="2692">
                          <a:solidFill>
                            <a:srgbClr val="000000"/>
                          </a:solidFill>
                          <a:latin typeface="Agrandir"/>
                          <a:ea typeface="Agrandir"/>
                          <a:cs typeface="Agrandir"/>
                          <a:sym typeface="Agrandir"/>
                        </a:rPr>
                        <a:t>modified toffoli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11.40mw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57109">
                <a:tc>
                  <a:txBody>
                    <a:bodyPr/>
                    <a:lstStyle/>
                    <a:p>
                      <a:pPr algn="ctr">
                        <a:lnSpc>
                          <a:spcPts val="3770"/>
                        </a:lnSpc>
                        <a:defRPr/>
                      </a:pPr>
                      <a:r>
                        <a:rPr lang="en-US" sz="2692">
                          <a:solidFill>
                            <a:srgbClr val="000000"/>
                          </a:solidFill>
                          <a:latin typeface="Agrandir"/>
                          <a:ea typeface="Agrandir"/>
                          <a:cs typeface="Agrandir"/>
                          <a:sym typeface="Agrandir"/>
                        </a:rPr>
                        <a:t>modified Fredkin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a:solidFill>
                            <a:srgbClr val="000000"/>
                          </a:solidFill>
                          <a:latin typeface="Agrandir"/>
                          <a:ea typeface="Agrandir"/>
                          <a:cs typeface="Agrandir"/>
                          <a:sym typeface="Agrandir"/>
                        </a:rPr>
                        <a:t>7.32mw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93040">
                <a:tc>
                  <a:txBody>
                    <a:bodyPr/>
                    <a:lstStyle/>
                    <a:p>
                      <a:pPr algn="ctr">
                        <a:lnSpc>
                          <a:spcPts val="3770"/>
                        </a:lnSpc>
                        <a:defRPr/>
                      </a:pPr>
                      <a:r>
                        <a:rPr lang="en-US" sz="2692">
                          <a:solidFill>
                            <a:srgbClr val="000000"/>
                          </a:solidFill>
                          <a:latin typeface="Agrandir"/>
                          <a:ea typeface="Agrandir"/>
                          <a:cs typeface="Agrandir"/>
                          <a:sym typeface="Agrandir"/>
                        </a:rPr>
                        <a:t>modified Peres gate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0"/>
                        </a:lnSpc>
                        <a:defRPr/>
                      </a:pPr>
                      <a:r>
                        <a:rPr lang="en-US" sz="2692" dirty="0">
                          <a:solidFill>
                            <a:srgbClr val="000000"/>
                          </a:solidFill>
                          <a:latin typeface="Agrandir"/>
                          <a:ea typeface="Agrandir"/>
                          <a:cs typeface="Agrandir"/>
                          <a:sym typeface="Agrandir"/>
                        </a:rPr>
                        <a:t>13.10mw</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824365" y="537527"/>
            <a:ext cx="8929235" cy="874214"/>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Results obtained so far: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AE7FB-D2C8-486D-8E26-15478342E302}"/>
              </a:ext>
            </a:extLst>
          </p:cNvPr>
          <p:cNvSpPr txBox="1"/>
          <p:nvPr/>
        </p:nvSpPr>
        <p:spPr>
          <a:xfrm>
            <a:off x="3581400" y="1562100"/>
            <a:ext cx="10134600" cy="646331"/>
          </a:xfrm>
          <a:prstGeom prst="rect">
            <a:avLst/>
          </a:prstGeom>
          <a:noFill/>
        </p:spPr>
        <p:txBody>
          <a:bodyPr wrap="square" rtlCol="0">
            <a:spAutoFit/>
          </a:bodyPr>
          <a:lstStyle/>
          <a:p>
            <a:r>
              <a:rPr lang="en-US" sz="3600" b="1" dirty="0"/>
              <a:t>Example Real-Life Scenario for Reversible logic gates</a:t>
            </a:r>
          </a:p>
        </p:txBody>
      </p:sp>
      <p:sp>
        <p:nvSpPr>
          <p:cNvPr id="3" name="TextBox 2">
            <a:extLst>
              <a:ext uri="{FF2B5EF4-FFF2-40B4-BE49-F238E27FC236}">
                <a16:creationId xmlns:a16="http://schemas.microsoft.com/office/drawing/2014/main" id="{316732BF-AF24-4A8F-994F-F491A6D7F293}"/>
              </a:ext>
            </a:extLst>
          </p:cNvPr>
          <p:cNvSpPr txBox="1"/>
          <p:nvPr/>
        </p:nvSpPr>
        <p:spPr>
          <a:xfrm>
            <a:off x="685800" y="3250674"/>
            <a:ext cx="16916400" cy="3785652"/>
          </a:xfrm>
          <a:prstGeom prst="rect">
            <a:avLst/>
          </a:prstGeom>
          <a:noFill/>
        </p:spPr>
        <p:txBody>
          <a:bodyPr wrap="square" rtlCol="0">
            <a:spAutoFit/>
          </a:bodyPr>
          <a:lstStyle/>
          <a:p>
            <a:r>
              <a:rPr lang="en-US" sz="4000" dirty="0">
                <a:latin typeface="Agrandir" panose="020B0604020202020204" charset="0"/>
              </a:rPr>
              <a:t>Consider a data processing unit in a satellite. Energy efficiency is crucial because satellites rely on limited solar power. Implementing an ALU that uses reversible logic gates, such as Fredkin and Peres gates, could significantly reduce the power used during computation, allowing the satellite to operate efficiently over longer periods without exhausting its power supply.</a:t>
            </a:r>
          </a:p>
        </p:txBody>
      </p:sp>
    </p:spTree>
    <p:extLst>
      <p:ext uri="{BB962C8B-B14F-4D97-AF65-F5344CB8AC3E}">
        <p14:creationId xmlns:p14="http://schemas.microsoft.com/office/powerpoint/2010/main" val="3680001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4FF347-B86F-44FF-9A54-B2F7C3E3C43E}"/>
              </a:ext>
            </a:extLst>
          </p:cNvPr>
          <p:cNvSpPr>
            <a:spLocks noGrp="1"/>
          </p:cNvSpPr>
          <p:nvPr>
            <p:ph type="ctrTitle"/>
          </p:nvPr>
        </p:nvSpPr>
        <p:spPr>
          <a:xfrm>
            <a:off x="4648200" y="1099930"/>
            <a:ext cx="7772400" cy="742950"/>
          </a:xfrm>
        </p:spPr>
        <p:txBody>
          <a:bodyPr>
            <a:normAutofit fontScale="90000"/>
          </a:bodyPr>
          <a:lstStyle/>
          <a:p>
            <a:r>
              <a:rPr lang="en-US" dirty="0"/>
              <a:t>Code</a:t>
            </a:r>
          </a:p>
        </p:txBody>
      </p:sp>
      <p:sp>
        <p:nvSpPr>
          <p:cNvPr id="4" name="Subtitle 3">
            <a:extLst>
              <a:ext uri="{FF2B5EF4-FFF2-40B4-BE49-F238E27FC236}">
                <a16:creationId xmlns:a16="http://schemas.microsoft.com/office/drawing/2014/main" id="{B087C4AF-4D1F-4BD5-A905-F5E4AEA006B2}"/>
              </a:ext>
            </a:extLst>
          </p:cNvPr>
          <p:cNvSpPr>
            <a:spLocks noGrp="1"/>
          </p:cNvSpPr>
          <p:nvPr>
            <p:ph type="subTitle" idx="1"/>
          </p:nvPr>
        </p:nvSpPr>
        <p:spPr>
          <a:xfrm>
            <a:off x="838200" y="2327412"/>
            <a:ext cx="13563600" cy="7692887"/>
          </a:xfrm>
        </p:spPr>
        <p:txBody>
          <a:bodyPr/>
          <a:lstStyle/>
          <a:p>
            <a:endParaRPr lang="en-US" dirty="0"/>
          </a:p>
        </p:txBody>
      </p:sp>
      <p:pic>
        <p:nvPicPr>
          <p:cNvPr id="6" name="Picture 5">
            <a:extLst>
              <a:ext uri="{FF2B5EF4-FFF2-40B4-BE49-F238E27FC236}">
                <a16:creationId xmlns:a16="http://schemas.microsoft.com/office/drawing/2014/main" id="{24BC9BBF-CA3A-4FD5-A73B-ACB4F97FBF3F}"/>
              </a:ext>
            </a:extLst>
          </p:cNvPr>
          <p:cNvPicPr>
            <a:picLocks noChangeAspect="1"/>
          </p:cNvPicPr>
          <p:nvPr/>
        </p:nvPicPr>
        <p:blipFill>
          <a:blip r:embed="rId2"/>
          <a:stretch>
            <a:fillRect/>
          </a:stretch>
        </p:blipFill>
        <p:spPr>
          <a:xfrm>
            <a:off x="1981200" y="2019300"/>
            <a:ext cx="13393391" cy="7614444"/>
          </a:xfrm>
          <a:prstGeom prst="rect">
            <a:avLst/>
          </a:prstGeom>
        </p:spPr>
      </p:pic>
    </p:spTree>
    <p:extLst>
      <p:ext uri="{BB962C8B-B14F-4D97-AF65-F5344CB8AC3E}">
        <p14:creationId xmlns:p14="http://schemas.microsoft.com/office/powerpoint/2010/main" val="2560624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F5DF-9937-4831-98FD-7F6404DEE91E}"/>
              </a:ext>
            </a:extLst>
          </p:cNvPr>
          <p:cNvSpPr>
            <a:spLocks noGrp="1"/>
          </p:cNvSpPr>
          <p:nvPr>
            <p:ph type="title"/>
          </p:nvPr>
        </p:nvSpPr>
        <p:spPr>
          <a:xfrm>
            <a:off x="4876800" y="723900"/>
            <a:ext cx="8229600" cy="1143000"/>
          </a:xfrm>
        </p:spPr>
        <p:txBody>
          <a:bodyPr/>
          <a:lstStyle/>
          <a:p>
            <a:r>
              <a:rPr lang="en-US" dirty="0"/>
              <a:t>Output</a:t>
            </a:r>
          </a:p>
        </p:txBody>
      </p:sp>
      <p:pic>
        <p:nvPicPr>
          <p:cNvPr id="5" name="Content Placeholder 4">
            <a:extLst>
              <a:ext uri="{FF2B5EF4-FFF2-40B4-BE49-F238E27FC236}">
                <a16:creationId xmlns:a16="http://schemas.microsoft.com/office/drawing/2014/main" id="{5070EC74-6522-4DAB-9923-18E81BB15A06}"/>
              </a:ext>
            </a:extLst>
          </p:cNvPr>
          <p:cNvPicPr>
            <a:picLocks noGrp="1" noChangeAspect="1"/>
          </p:cNvPicPr>
          <p:nvPr>
            <p:ph idx="1"/>
          </p:nvPr>
        </p:nvPicPr>
        <p:blipFill>
          <a:blip r:embed="rId2"/>
          <a:stretch>
            <a:fillRect/>
          </a:stretch>
        </p:blipFill>
        <p:spPr>
          <a:xfrm>
            <a:off x="2362200" y="1823664"/>
            <a:ext cx="13716000" cy="7739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464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24A16-3C56-4BAF-BF35-2AF75CC178B7}"/>
              </a:ext>
            </a:extLst>
          </p:cNvPr>
          <p:cNvSpPr>
            <a:spLocks noGrp="1"/>
          </p:cNvSpPr>
          <p:nvPr>
            <p:ph type="title"/>
          </p:nvPr>
        </p:nvSpPr>
        <p:spPr>
          <a:xfrm>
            <a:off x="4800600" y="723900"/>
            <a:ext cx="8229600" cy="1143000"/>
          </a:xfrm>
        </p:spPr>
        <p:txBody>
          <a:bodyPr/>
          <a:lstStyle/>
          <a:p>
            <a:r>
              <a:rPr lang="en-US" dirty="0"/>
              <a:t>	Transcript</a:t>
            </a:r>
          </a:p>
        </p:txBody>
      </p:sp>
      <p:pic>
        <p:nvPicPr>
          <p:cNvPr id="7" name="Content Placeholder 6">
            <a:extLst>
              <a:ext uri="{FF2B5EF4-FFF2-40B4-BE49-F238E27FC236}">
                <a16:creationId xmlns:a16="http://schemas.microsoft.com/office/drawing/2014/main" id="{5FEB106D-7ABF-4D08-8BF0-05A5F23E915E}"/>
              </a:ext>
            </a:extLst>
          </p:cNvPr>
          <p:cNvPicPr>
            <a:picLocks noGrp="1" noChangeAspect="1"/>
          </p:cNvPicPr>
          <p:nvPr>
            <p:ph idx="1"/>
          </p:nvPr>
        </p:nvPicPr>
        <p:blipFill>
          <a:blip r:embed="rId2"/>
          <a:stretch>
            <a:fillRect/>
          </a:stretch>
        </p:blipFill>
        <p:spPr>
          <a:xfrm>
            <a:off x="1371600" y="3619500"/>
            <a:ext cx="16131778" cy="3505200"/>
          </a:xfrm>
        </p:spPr>
      </p:pic>
    </p:spTree>
    <p:extLst>
      <p:ext uri="{BB962C8B-B14F-4D97-AF65-F5344CB8AC3E}">
        <p14:creationId xmlns:p14="http://schemas.microsoft.com/office/powerpoint/2010/main" val="381988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978-0068-4F94-B349-427858C23914}"/>
              </a:ext>
            </a:extLst>
          </p:cNvPr>
          <p:cNvSpPr>
            <a:spLocks noGrp="1"/>
          </p:cNvSpPr>
          <p:nvPr>
            <p:ph type="title"/>
          </p:nvPr>
        </p:nvSpPr>
        <p:spPr>
          <a:xfrm>
            <a:off x="4800600" y="457200"/>
            <a:ext cx="8229600" cy="1143000"/>
          </a:xfrm>
        </p:spPr>
        <p:txBody>
          <a:bodyPr/>
          <a:lstStyle/>
          <a:p>
            <a:r>
              <a:rPr lang="en-US" dirty="0"/>
              <a:t>Flow Summary</a:t>
            </a:r>
          </a:p>
        </p:txBody>
      </p:sp>
      <p:pic>
        <p:nvPicPr>
          <p:cNvPr id="5" name="Content Placeholder 4">
            <a:extLst>
              <a:ext uri="{FF2B5EF4-FFF2-40B4-BE49-F238E27FC236}">
                <a16:creationId xmlns:a16="http://schemas.microsoft.com/office/drawing/2014/main" id="{8A3BDA85-8EB8-4AE0-9E41-AB7B3AC21B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938976"/>
            <a:ext cx="13350169" cy="6409048"/>
          </a:xfrm>
        </p:spPr>
      </p:pic>
    </p:spTree>
    <p:extLst>
      <p:ext uri="{BB962C8B-B14F-4D97-AF65-F5344CB8AC3E}">
        <p14:creationId xmlns:p14="http://schemas.microsoft.com/office/powerpoint/2010/main" val="3035706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03D31-A288-4D02-8CF5-0F42E65486B7}"/>
              </a:ext>
            </a:extLst>
          </p:cNvPr>
          <p:cNvSpPr>
            <a:spLocks noGrp="1"/>
          </p:cNvSpPr>
          <p:nvPr>
            <p:ph type="title"/>
          </p:nvPr>
        </p:nvSpPr>
        <p:spPr>
          <a:xfrm>
            <a:off x="1714500" y="723900"/>
            <a:ext cx="14859000" cy="1592262"/>
          </a:xfrm>
        </p:spPr>
        <p:txBody>
          <a:bodyPr>
            <a:normAutofit/>
          </a:bodyPr>
          <a:lstStyle/>
          <a:p>
            <a:r>
              <a:rPr lang="en-US" dirty="0"/>
              <a:t>How This Fits into a Satellite's Data Processing Unit</a:t>
            </a:r>
          </a:p>
        </p:txBody>
      </p:sp>
      <p:sp>
        <p:nvSpPr>
          <p:cNvPr id="5" name="Rectangle 2">
            <a:extLst>
              <a:ext uri="{FF2B5EF4-FFF2-40B4-BE49-F238E27FC236}">
                <a16:creationId xmlns:a16="http://schemas.microsoft.com/office/drawing/2014/main" id="{6C16E209-EA9C-4CF9-8765-0BAFC63A2A74}"/>
              </a:ext>
            </a:extLst>
          </p:cNvPr>
          <p:cNvSpPr>
            <a:spLocks noGrp="1" noChangeArrowheads="1"/>
          </p:cNvSpPr>
          <p:nvPr>
            <p:ph idx="1"/>
          </p:nvPr>
        </p:nvSpPr>
        <p:spPr bwMode="auto">
          <a:xfrm>
            <a:off x="838200" y="2857554"/>
            <a:ext cx="163830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1" i="0" u="none" strike="noStrike" cap="none" normalizeH="0" baseline="0" dirty="0">
                <a:ln>
                  <a:noFill/>
                </a:ln>
                <a:solidFill>
                  <a:schemeClr val="tx1"/>
                </a:solidFill>
                <a:effectLst/>
                <a:latin typeface="Agrandir" panose="020B0604020202020204" charset="0"/>
              </a:rPr>
              <a:t>Energy Efficiency</a:t>
            </a:r>
            <a:r>
              <a:rPr kumimoji="0" lang="en-US" altLang="en-US" sz="4400" b="0" i="0" u="none" strike="noStrike" cap="none" normalizeH="0" baseline="0" dirty="0">
                <a:ln>
                  <a:noFill/>
                </a:ln>
                <a:solidFill>
                  <a:schemeClr val="tx1"/>
                </a:solidFill>
                <a:effectLst/>
                <a:latin typeface="Agrandir" panose="020B0604020202020204" charset="0"/>
              </a:rPr>
              <a:t>: The use of reversible gates ensures minimal energy loss, a key factor in space environments where power is limited.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1" i="0" u="none" strike="noStrike" cap="none" normalizeH="0" baseline="0" dirty="0">
                <a:ln>
                  <a:noFill/>
                </a:ln>
                <a:solidFill>
                  <a:schemeClr val="tx1"/>
                </a:solidFill>
                <a:effectLst/>
                <a:latin typeface="Agrandir" panose="020B0604020202020204" charset="0"/>
              </a:rPr>
              <a:t>Data Integrity</a:t>
            </a:r>
            <a:r>
              <a:rPr kumimoji="0" lang="en-US" altLang="en-US" sz="4400" b="0" i="0" u="none" strike="noStrike" cap="none" normalizeH="0" baseline="0" dirty="0">
                <a:ln>
                  <a:noFill/>
                </a:ln>
                <a:solidFill>
                  <a:schemeClr val="tx1"/>
                </a:solidFill>
                <a:effectLst/>
                <a:latin typeface="Agrandir" panose="020B0604020202020204" charset="0"/>
              </a:rPr>
              <a:t>: Reversible operations retain information, making them useful for error detection and correction in mission-critical computations.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1" i="0" u="none" strike="noStrike" cap="none" normalizeH="0" baseline="0" dirty="0">
                <a:ln>
                  <a:noFill/>
                </a:ln>
                <a:solidFill>
                  <a:schemeClr val="tx1"/>
                </a:solidFill>
                <a:effectLst/>
                <a:latin typeface="Agrandir" panose="020B0604020202020204" charset="0"/>
              </a:rPr>
              <a:t>Low Power Consumption</a:t>
            </a:r>
            <a:r>
              <a:rPr kumimoji="0" lang="en-US" altLang="en-US" sz="4400" b="0" i="0" u="none" strike="noStrike" cap="none" normalizeH="0" baseline="0" dirty="0">
                <a:ln>
                  <a:noFill/>
                </a:ln>
                <a:solidFill>
                  <a:schemeClr val="tx1"/>
                </a:solidFill>
                <a:effectLst/>
                <a:latin typeface="Agrandir" panose="020B0604020202020204" charset="0"/>
              </a:rPr>
              <a:t>: This design would allow a satellite to perform basic ALU functions with a reduced energy footprint, increasing the lifespan of its power source. </a:t>
            </a:r>
          </a:p>
        </p:txBody>
      </p:sp>
    </p:spTree>
    <p:extLst>
      <p:ext uri="{BB962C8B-B14F-4D97-AF65-F5344CB8AC3E}">
        <p14:creationId xmlns:p14="http://schemas.microsoft.com/office/powerpoint/2010/main" val="325769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641201" y="-3204706"/>
            <a:ext cx="17005599" cy="18983681"/>
          </a:xfrm>
          <a:prstGeom prst="rect">
            <a:avLst/>
          </a:prstGeom>
        </p:spPr>
      </p:pic>
      <p:sp>
        <p:nvSpPr>
          <p:cNvPr id="3" name="Freeform 3"/>
          <p:cNvSpPr/>
          <p:nvPr/>
        </p:nvSpPr>
        <p:spPr>
          <a:xfrm>
            <a:off x="1505050" y="3400746"/>
            <a:ext cx="14681858" cy="6331551"/>
          </a:xfrm>
          <a:custGeom>
            <a:avLst/>
            <a:gdLst/>
            <a:ahLst/>
            <a:cxnLst/>
            <a:rect l="l" t="t" r="r" b="b"/>
            <a:pathLst>
              <a:path w="14681858" h="6331551">
                <a:moveTo>
                  <a:pt x="0" y="0"/>
                </a:moveTo>
                <a:lnTo>
                  <a:pt x="14681858" y="0"/>
                </a:lnTo>
                <a:lnTo>
                  <a:pt x="14681858" y="6331551"/>
                </a:lnTo>
                <a:lnTo>
                  <a:pt x="0" y="6331551"/>
                </a:lnTo>
                <a:lnTo>
                  <a:pt x="0" y="0"/>
                </a:lnTo>
                <a:close/>
              </a:path>
            </a:pathLst>
          </a:custGeom>
          <a:blipFill>
            <a:blip r:embed="rId3"/>
            <a:stretch>
              <a:fillRect/>
            </a:stretch>
          </a:blipFill>
        </p:spPr>
      </p:sp>
      <p:sp>
        <p:nvSpPr>
          <p:cNvPr id="4" name="TextBox 4"/>
          <p:cNvSpPr txBox="1"/>
          <p:nvPr/>
        </p:nvSpPr>
        <p:spPr>
          <a:xfrm>
            <a:off x="419482" y="537527"/>
            <a:ext cx="773191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Proposed  methodology</a:t>
            </a:r>
          </a:p>
        </p:txBody>
      </p:sp>
      <p:sp>
        <p:nvSpPr>
          <p:cNvPr id="5" name="TextBox 5"/>
          <p:cNvSpPr txBox="1"/>
          <p:nvPr/>
        </p:nvSpPr>
        <p:spPr>
          <a:xfrm>
            <a:off x="419482" y="1776695"/>
            <a:ext cx="1332440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we used reversible logic gates like feynman ,peres,toffoli,fredkin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953A-0C45-4126-B15F-66089CE628D5}"/>
              </a:ext>
            </a:extLst>
          </p:cNvPr>
          <p:cNvSpPr>
            <a:spLocks noGrp="1"/>
          </p:cNvSpPr>
          <p:nvPr>
            <p:ph type="title"/>
          </p:nvPr>
        </p:nvSpPr>
        <p:spPr>
          <a:xfrm>
            <a:off x="2286000" y="723900"/>
            <a:ext cx="13792200" cy="1752600"/>
          </a:xfrm>
        </p:spPr>
        <p:txBody>
          <a:bodyPr>
            <a:normAutofit/>
          </a:bodyPr>
          <a:lstStyle/>
          <a:p>
            <a:r>
              <a:rPr lang="en-US" sz="4400" b="1" dirty="0"/>
              <a:t>Example Real-Life Scenario for Non Reversible logic gates</a:t>
            </a:r>
            <a:br>
              <a:rPr lang="en-US" sz="4400" b="1" dirty="0"/>
            </a:br>
            <a:endParaRPr lang="en-US" dirty="0"/>
          </a:p>
        </p:txBody>
      </p:sp>
      <p:sp>
        <p:nvSpPr>
          <p:cNvPr id="3" name="Content Placeholder 2">
            <a:extLst>
              <a:ext uri="{FF2B5EF4-FFF2-40B4-BE49-F238E27FC236}">
                <a16:creationId xmlns:a16="http://schemas.microsoft.com/office/drawing/2014/main" id="{7F3A0789-6E7D-47F6-B1E9-02C6E321C75E}"/>
              </a:ext>
            </a:extLst>
          </p:cNvPr>
          <p:cNvSpPr>
            <a:spLocks noGrp="1"/>
          </p:cNvSpPr>
          <p:nvPr>
            <p:ph idx="1"/>
          </p:nvPr>
        </p:nvSpPr>
        <p:spPr>
          <a:xfrm>
            <a:off x="1371600" y="2171700"/>
            <a:ext cx="15697200" cy="6172200"/>
          </a:xfrm>
        </p:spPr>
        <p:txBody>
          <a:bodyPr>
            <a:normAutofit/>
          </a:bodyPr>
          <a:lstStyle/>
          <a:p>
            <a:pPr marL="0" indent="0">
              <a:buNone/>
            </a:pPr>
            <a:r>
              <a:rPr lang="en-US" sz="4000" dirty="0">
                <a:latin typeface="Agrandir" panose="020B0604020202020204" charset="0"/>
              </a:rPr>
              <a:t>Alarm systems, widely used in security, fire detection, and industrial safety, incorporate </a:t>
            </a:r>
            <a:r>
              <a:rPr lang="en-US" sz="4000" b="1" dirty="0">
                <a:latin typeface="Agrandir" panose="020B0604020202020204" charset="0"/>
              </a:rPr>
              <a:t>combinational logic</a:t>
            </a:r>
            <a:r>
              <a:rPr lang="en-US" sz="4000" dirty="0">
                <a:latin typeface="Agrandir" panose="020B0604020202020204" charset="0"/>
              </a:rPr>
              <a:t> to process sensor signals and make decisions. The design of these systems often involves </a:t>
            </a:r>
            <a:r>
              <a:rPr lang="en-US" sz="4000" b="1" dirty="0">
                <a:latin typeface="Agrandir" panose="020B0604020202020204" charset="0"/>
              </a:rPr>
              <a:t>non-reversible logic gates</a:t>
            </a:r>
            <a:r>
              <a:rPr lang="en-US" sz="4000" dirty="0">
                <a:latin typeface="Agrandir" panose="020B0604020202020204" charset="0"/>
              </a:rPr>
              <a:t> such as AND, OR, NAND, and NOT gates. Let’s delve into how these gates are utilized in a technical context, focusing on the underlying logic and circuit design principles</a:t>
            </a:r>
          </a:p>
        </p:txBody>
      </p:sp>
    </p:spTree>
    <p:extLst>
      <p:ext uri="{BB962C8B-B14F-4D97-AF65-F5344CB8AC3E}">
        <p14:creationId xmlns:p14="http://schemas.microsoft.com/office/powerpoint/2010/main" val="828805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4E16-2227-4D97-A222-EA3C6CEA38DE}"/>
              </a:ext>
            </a:extLst>
          </p:cNvPr>
          <p:cNvSpPr>
            <a:spLocks noGrp="1"/>
          </p:cNvSpPr>
          <p:nvPr>
            <p:ph type="title"/>
          </p:nvPr>
        </p:nvSpPr>
        <p:spPr>
          <a:xfrm>
            <a:off x="4876800" y="495300"/>
            <a:ext cx="8229600" cy="1143000"/>
          </a:xfrm>
        </p:spPr>
        <p:txBody>
          <a:bodyPr/>
          <a:lstStyle/>
          <a:p>
            <a:r>
              <a:rPr lang="en-US" dirty="0"/>
              <a:t>Code</a:t>
            </a:r>
          </a:p>
        </p:txBody>
      </p:sp>
      <p:pic>
        <p:nvPicPr>
          <p:cNvPr id="5" name="Content Placeholder 4">
            <a:extLst>
              <a:ext uri="{FF2B5EF4-FFF2-40B4-BE49-F238E27FC236}">
                <a16:creationId xmlns:a16="http://schemas.microsoft.com/office/drawing/2014/main" id="{52F65DF6-E689-4240-8652-6ECE8ABF0038}"/>
              </a:ext>
            </a:extLst>
          </p:cNvPr>
          <p:cNvPicPr>
            <a:picLocks noGrp="1" noChangeAspect="1"/>
          </p:cNvPicPr>
          <p:nvPr>
            <p:ph idx="1"/>
          </p:nvPr>
        </p:nvPicPr>
        <p:blipFill>
          <a:blip r:embed="rId2"/>
          <a:stretch>
            <a:fillRect/>
          </a:stretch>
        </p:blipFill>
        <p:spPr>
          <a:xfrm>
            <a:off x="1600200" y="1409700"/>
            <a:ext cx="14554200" cy="8156415"/>
          </a:xfrm>
        </p:spPr>
      </p:pic>
    </p:spTree>
    <p:extLst>
      <p:ext uri="{BB962C8B-B14F-4D97-AF65-F5344CB8AC3E}">
        <p14:creationId xmlns:p14="http://schemas.microsoft.com/office/powerpoint/2010/main" val="1485048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6B2F-B850-4B53-A314-BBF99C87ABC1}"/>
              </a:ext>
            </a:extLst>
          </p:cNvPr>
          <p:cNvSpPr>
            <a:spLocks noGrp="1"/>
          </p:cNvSpPr>
          <p:nvPr>
            <p:ph type="title"/>
          </p:nvPr>
        </p:nvSpPr>
        <p:spPr>
          <a:xfrm>
            <a:off x="4800600" y="571500"/>
            <a:ext cx="8229600" cy="1143000"/>
          </a:xfrm>
        </p:spPr>
        <p:txBody>
          <a:bodyPr/>
          <a:lstStyle/>
          <a:p>
            <a:r>
              <a:rPr lang="en-US" dirty="0"/>
              <a:t>Output</a:t>
            </a:r>
          </a:p>
        </p:txBody>
      </p:sp>
      <p:sp>
        <p:nvSpPr>
          <p:cNvPr id="3" name="Content Placeholder 2">
            <a:extLst>
              <a:ext uri="{FF2B5EF4-FFF2-40B4-BE49-F238E27FC236}">
                <a16:creationId xmlns:a16="http://schemas.microsoft.com/office/drawing/2014/main" id="{4DA75F31-2C89-420E-A2AD-F51B07AF431C}"/>
              </a:ext>
            </a:extLst>
          </p:cNvPr>
          <p:cNvSpPr>
            <a:spLocks noGrp="1"/>
          </p:cNvSpPr>
          <p:nvPr>
            <p:ph idx="1"/>
          </p:nvPr>
        </p:nvSpPr>
        <p:spPr>
          <a:xfrm>
            <a:off x="4833730" y="2705100"/>
            <a:ext cx="8229600" cy="4525963"/>
          </a:xfrm>
        </p:spPr>
        <p:txBody>
          <a:bodyPr/>
          <a:lstStyle/>
          <a:p>
            <a:pPr marL="0" indent="0">
              <a:buNone/>
            </a:pPr>
            <a:endParaRPr lang="en-US" dirty="0"/>
          </a:p>
        </p:txBody>
      </p:sp>
      <p:sp>
        <p:nvSpPr>
          <p:cNvPr id="5" name="Freeform 2">
            <a:extLst>
              <a:ext uri="{FF2B5EF4-FFF2-40B4-BE49-F238E27FC236}">
                <a16:creationId xmlns:a16="http://schemas.microsoft.com/office/drawing/2014/main" id="{48FCFE5C-9032-4485-91AD-16F2BDE7ECD0}"/>
              </a:ext>
            </a:extLst>
          </p:cNvPr>
          <p:cNvSpPr/>
          <p:nvPr/>
        </p:nvSpPr>
        <p:spPr>
          <a:xfrm>
            <a:off x="2307984" y="1714500"/>
            <a:ext cx="13672032" cy="7690518"/>
          </a:xfrm>
          <a:custGeom>
            <a:avLst/>
            <a:gdLst/>
            <a:ahLst/>
            <a:cxnLst/>
            <a:rect l="l" t="t" r="r" b="b"/>
            <a:pathLst>
              <a:path w="13672032" h="7690518">
                <a:moveTo>
                  <a:pt x="0" y="0"/>
                </a:moveTo>
                <a:lnTo>
                  <a:pt x="13672032" y="0"/>
                </a:lnTo>
                <a:lnTo>
                  <a:pt x="13672032" y="7690518"/>
                </a:lnTo>
                <a:lnTo>
                  <a:pt x="0" y="7690518"/>
                </a:lnTo>
                <a:lnTo>
                  <a:pt x="0" y="0"/>
                </a:lnTo>
                <a:close/>
              </a:path>
            </a:pathLst>
          </a:custGeom>
          <a:blipFill>
            <a:blip r:embed="rId2"/>
            <a:stretch>
              <a:fillRect/>
            </a:stretch>
          </a:blipFill>
        </p:spPr>
      </p:sp>
    </p:spTree>
    <p:extLst>
      <p:ext uri="{BB962C8B-B14F-4D97-AF65-F5344CB8AC3E}">
        <p14:creationId xmlns:p14="http://schemas.microsoft.com/office/powerpoint/2010/main" val="200724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D5951-98E9-41FB-9C51-885C26481E34}"/>
              </a:ext>
            </a:extLst>
          </p:cNvPr>
          <p:cNvSpPr>
            <a:spLocks noGrp="1"/>
          </p:cNvSpPr>
          <p:nvPr>
            <p:ph type="title"/>
          </p:nvPr>
        </p:nvSpPr>
        <p:spPr>
          <a:xfrm>
            <a:off x="5029200" y="752061"/>
            <a:ext cx="8229600" cy="1143000"/>
          </a:xfrm>
        </p:spPr>
        <p:txBody>
          <a:bodyPr/>
          <a:lstStyle/>
          <a:p>
            <a:r>
              <a:rPr lang="en-US" dirty="0"/>
              <a:t>	Transcript</a:t>
            </a:r>
          </a:p>
        </p:txBody>
      </p:sp>
      <p:sp>
        <p:nvSpPr>
          <p:cNvPr id="3" name="Content Placeholder 2">
            <a:extLst>
              <a:ext uri="{FF2B5EF4-FFF2-40B4-BE49-F238E27FC236}">
                <a16:creationId xmlns:a16="http://schemas.microsoft.com/office/drawing/2014/main" id="{19533C68-856E-4E08-B8C9-22D00A705F31}"/>
              </a:ext>
            </a:extLst>
          </p:cNvPr>
          <p:cNvSpPr>
            <a:spLocks noGrp="1"/>
          </p:cNvSpPr>
          <p:nvPr>
            <p:ph idx="1"/>
          </p:nvPr>
        </p:nvSpPr>
        <p:spPr>
          <a:xfrm>
            <a:off x="5035826" y="3009900"/>
            <a:ext cx="8229600" cy="4525963"/>
          </a:xfrm>
        </p:spPr>
        <p:txBody>
          <a:bodyPr/>
          <a:lstStyle/>
          <a:p>
            <a:endParaRPr lang="en-US"/>
          </a:p>
        </p:txBody>
      </p:sp>
      <p:sp>
        <p:nvSpPr>
          <p:cNvPr id="7" name="Freeform 2">
            <a:extLst>
              <a:ext uri="{FF2B5EF4-FFF2-40B4-BE49-F238E27FC236}">
                <a16:creationId xmlns:a16="http://schemas.microsoft.com/office/drawing/2014/main" id="{FCFAEF38-AE77-4848-A163-555664806A29}"/>
              </a:ext>
            </a:extLst>
          </p:cNvPr>
          <p:cNvSpPr/>
          <p:nvPr/>
        </p:nvSpPr>
        <p:spPr>
          <a:xfrm>
            <a:off x="826609" y="1951819"/>
            <a:ext cx="15350291" cy="5873803"/>
          </a:xfrm>
          <a:custGeom>
            <a:avLst/>
            <a:gdLst/>
            <a:ahLst/>
            <a:cxnLst/>
            <a:rect l="l" t="t" r="r" b="b"/>
            <a:pathLst>
              <a:path w="15350291" h="5873803">
                <a:moveTo>
                  <a:pt x="0" y="0"/>
                </a:moveTo>
                <a:lnTo>
                  <a:pt x="15350291" y="0"/>
                </a:lnTo>
                <a:lnTo>
                  <a:pt x="15350291" y="5873803"/>
                </a:lnTo>
                <a:lnTo>
                  <a:pt x="0" y="5873803"/>
                </a:lnTo>
                <a:lnTo>
                  <a:pt x="0" y="0"/>
                </a:lnTo>
                <a:close/>
              </a:path>
            </a:pathLst>
          </a:custGeom>
          <a:blipFill>
            <a:blip r:embed="rId2"/>
            <a:stretch>
              <a:fillRect b="-5840"/>
            </a:stretch>
          </a:blipFill>
        </p:spPr>
      </p:sp>
    </p:spTree>
    <p:extLst>
      <p:ext uri="{BB962C8B-B14F-4D97-AF65-F5344CB8AC3E}">
        <p14:creationId xmlns:p14="http://schemas.microsoft.com/office/powerpoint/2010/main" val="1871414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C3B3-1EDA-4225-89E7-71D61C6AB231}"/>
              </a:ext>
            </a:extLst>
          </p:cNvPr>
          <p:cNvSpPr>
            <a:spLocks noGrp="1"/>
          </p:cNvSpPr>
          <p:nvPr>
            <p:ph type="title"/>
          </p:nvPr>
        </p:nvSpPr>
        <p:spPr>
          <a:xfrm>
            <a:off x="4876800" y="475422"/>
            <a:ext cx="8229600" cy="1143000"/>
          </a:xfrm>
        </p:spPr>
        <p:txBody>
          <a:bodyPr/>
          <a:lstStyle/>
          <a:p>
            <a:r>
              <a:rPr lang="en-US" dirty="0"/>
              <a:t>Flow Summary</a:t>
            </a:r>
          </a:p>
        </p:txBody>
      </p:sp>
      <p:pic>
        <p:nvPicPr>
          <p:cNvPr id="5" name="Content Placeholder 4">
            <a:extLst>
              <a:ext uri="{FF2B5EF4-FFF2-40B4-BE49-F238E27FC236}">
                <a16:creationId xmlns:a16="http://schemas.microsoft.com/office/drawing/2014/main" id="{8E12D38A-0333-4820-AD1C-DB1E33E13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019300"/>
            <a:ext cx="14005623" cy="6506648"/>
          </a:xfrm>
        </p:spPr>
      </p:pic>
    </p:spTree>
    <p:extLst>
      <p:ext uri="{BB962C8B-B14F-4D97-AF65-F5344CB8AC3E}">
        <p14:creationId xmlns:p14="http://schemas.microsoft.com/office/powerpoint/2010/main" val="3580366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B09-E278-4123-942A-78FFBC77BA35}"/>
              </a:ext>
            </a:extLst>
          </p:cNvPr>
          <p:cNvSpPr>
            <a:spLocks noGrp="1"/>
          </p:cNvSpPr>
          <p:nvPr>
            <p:ph type="title"/>
          </p:nvPr>
        </p:nvSpPr>
        <p:spPr>
          <a:xfrm>
            <a:off x="2133600" y="571500"/>
            <a:ext cx="11811000" cy="1028700"/>
          </a:xfrm>
        </p:spPr>
        <p:txBody>
          <a:bodyPr>
            <a:normAutofit/>
          </a:bodyPr>
          <a:lstStyle/>
          <a:p>
            <a:r>
              <a:rPr lang="en-US" dirty="0"/>
              <a:t>How This Fits into a Satellite's Data Processing Unit</a:t>
            </a:r>
          </a:p>
        </p:txBody>
      </p:sp>
      <p:sp>
        <p:nvSpPr>
          <p:cNvPr id="5" name="Rectangle 1">
            <a:extLst>
              <a:ext uri="{FF2B5EF4-FFF2-40B4-BE49-F238E27FC236}">
                <a16:creationId xmlns:a16="http://schemas.microsoft.com/office/drawing/2014/main" id="{97A821F0-0E9B-4FDD-9688-4B38FD0E956F}"/>
              </a:ext>
            </a:extLst>
          </p:cNvPr>
          <p:cNvSpPr>
            <a:spLocks noGrp="1" noChangeArrowheads="1"/>
          </p:cNvSpPr>
          <p:nvPr>
            <p:ph idx="1"/>
          </p:nvPr>
        </p:nvSpPr>
        <p:spPr bwMode="auto">
          <a:xfrm>
            <a:off x="1143000" y="2327344"/>
            <a:ext cx="1532910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dirty="0">
                <a:ln>
                  <a:noFill/>
                </a:ln>
                <a:solidFill>
                  <a:schemeClr val="tx1"/>
                </a:solidFill>
                <a:effectLst/>
                <a:latin typeface="Agrandir" panose="020B0604020202020204" charset="0"/>
              </a:rPr>
              <a:t>Data Processing</a:t>
            </a:r>
            <a:r>
              <a:rPr kumimoji="0" lang="en-US" altLang="en-US" sz="4000" b="0" i="0" u="none" strike="noStrike" cap="none" normalizeH="0" baseline="0" dirty="0">
                <a:ln>
                  <a:noFill/>
                </a:ln>
                <a:solidFill>
                  <a:schemeClr val="tx1"/>
                </a:solidFill>
                <a:effectLst/>
                <a:latin typeface="Agrandir" panose="020B0604020202020204" charset="0"/>
              </a:rPr>
              <a:t>: The ALU handles arithmetic and logic operations on sensor data, enabling calculations like distance and speed.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dirty="0">
                <a:ln>
                  <a:noFill/>
                </a:ln>
                <a:solidFill>
                  <a:schemeClr val="tx1"/>
                </a:solidFill>
                <a:effectLst/>
                <a:latin typeface="Agrandir" panose="020B0604020202020204" charset="0"/>
              </a:rPr>
              <a:t>Encryption &amp; Security</a:t>
            </a:r>
            <a:r>
              <a:rPr kumimoji="0" lang="en-US" altLang="en-US" sz="4000" b="0" i="0" u="none" strike="noStrike" cap="none" normalizeH="0" baseline="0" dirty="0">
                <a:ln>
                  <a:noFill/>
                </a:ln>
                <a:solidFill>
                  <a:schemeClr val="tx1"/>
                </a:solidFill>
                <a:effectLst/>
                <a:latin typeface="Agrandir" panose="020B0604020202020204" charset="0"/>
              </a:rPr>
              <a:t>: It performs XOR and other operations for secure communication and error detection in data transmission.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dirty="0">
                <a:ln>
                  <a:noFill/>
                </a:ln>
                <a:solidFill>
                  <a:schemeClr val="tx1"/>
                </a:solidFill>
                <a:effectLst/>
                <a:latin typeface="Agrandir" panose="020B0604020202020204" charset="0"/>
              </a:rPr>
              <a:t>Control &amp; Navigation</a:t>
            </a:r>
            <a:r>
              <a:rPr kumimoji="0" lang="en-US" altLang="en-US" sz="4000" b="0" i="0" u="none" strike="noStrike" cap="none" normalizeH="0" baseline="0" dirty="0">
                <a:ln>
                  <a:noFill/>
                </a:ln>
                <a:solidFill>
                  <a:schemeClr val="tx1"/>
                </a:solidFill>
                <a:effectLst/>
                <a:latin typeface="Agrandir" panose="020B0604020202020204" charset="0"/>
              </a:rPr>
              <a:t>: The ALU processes data from navigation sensors to compute satellite orientation and control its movement. </a:t>
            </a:r>
          </a:p>
        </p:txBody>
      </p:sp>
    </p:spTree>
    <p:extLst>
      <p:ext uri="{BB962C8B-B14F-4D97-AF65-F5344CB8AC3E}">
        <p14:creationId xmlns:p14="http://schemas.microsoft.com/office/powerpoint/2010/main" val="2426864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FAA8-EF52-4A16-B3EC-84C6A4D0BA68}"/>
              </a:ext>
            </a:extLst>
          </p:cNvPr>
          <p:cNvSpPr>
            <a:spLocks noGrp="1"/>
          </p:cNvSpPr>
          <p:nvPr>
            <p:ph type="ctrTitle"/>
          </p:nvPr>
        </p:nvSpPr>
        <p:spPr>
          <a:xfrm>
            <a:off x="685800" y="2130425"/>
            <a:ext cx="7391400" cy="269875"/>
          </a:xfrm>
        </p:spPr>
        <p:txBody>
          <a:bodyPr>
            <a:normAutofit fontScale="90000"/>
          </a:bodyPr>
          <a:lstStyle/>
          <a:p>
            <a:r>
              <a:rPr lang="en-US" sz="4400" b="1" dirty="0"/>
              <a:t>References</a:t>
            </a:r>
            <a:br>
              <a:rPr lang="en-US" sz="4400" b="1" dirty="0"/>
            </a:br>
            <a:endParaRPr lang="en-US" dirty="0"/>
          </a:p>
        </p:txBody>
      </p:sp>
      <p:sp>
        <p:nvSpPr>
          <p:cNvPr id="3" name="Subtitle 2">
            <a:extLst>
              <a:ext uri="{FF2B5EF4-FFF2-40B4-BE49-F238E27FC236}">
                <a16:creationId xmlns:a16="http://schemas.microsoft.com/office/drawing/2014/main" id="{BA1949B5-AE47-48F4-87E2-36424359CF2F}"/>
              </a:ext>
            </a:extLst>
          </p:cNvPr>
          <p:cNvSpPr>
            <a:spLocks noGrp="1"/>
          </p:cNvSpPr>
          <p:nvPr>
            <p:ph type="subTitle" idx="1"/>
          </p:nvPr>
        </p:nvSpPr>
        <p:spPr>
          <a:xfrm>
            <a:off x="1143000" y="2705100"/>
            <a:ext cx="14478000" cy="6934200"/>
          </a:xfrm>
        </p:spPr>
        <p:txBody>
          <a:bodyPr>
            <a:normAutofit lnSpcReduction="10000"/>
          </a:bodyPr>
          <a:lstStyle/>
          <a:p>
            <a:pPr algn="l"/>
            <a:r>
              <a:rPr lang="en-US" dirty="0">
                <a:solidFill>
                  <a:schemeClr val="tx1"/>
                </a:solidFill>
              </a:rPr>
              <a:t>S. Sarkar, H. Chatterjee, P. </a:t>
            </a:r>
            <a:r>
              <a:rPr lang="en-US" dirty="0" err="1">
                <a:solidFill>
                  <a:schemeClr val="tx1"/>
                </a:solidFill>
              </a:rPr>
              <a:t>Saha</a:t>
            </a:r>
            <a:r>
              <a:rPr lang="en-US" dirty="0">
                <a:solidFill>
                  <a:schemeClr val="tx1"/>
                </a:solidFill>
              </a:rPr>
              <a:t> and M. Biswas, "8-Bit ALU Design using m-GDI Technique," 2020 4th International Conference on Trends in Electronics and Informatics (ICOEI) (48184), Tirunelveli, India, 2020, pp. 17-22, Doi: 10.1109/ICOEI48184.2020.9142881.</a:t>
            </a:r>
          </a:p>
          <a:p>
            <a:endParaRPr lang="en-US" dirty="0">
              <a:solidFill>
                <a:schemeClr val="tx1"/>
              </a:solidFill>
            </a:endParaRPr>
          </a:p>
          <a:p>
            <a:pPr algn="l"/>
            <a:r>
              <a:rPr lang="en-US" dirty="0">
                <a:solidFill>
                  <a:schemeClr val="tx1"/>
                </a:solidFill>
              </a:rPr>
              <a:t>U. Ahmad, S. Ali, R. Ahmed, M. Y. Qadri and H. </a:t>
            </a:r>
            <a:r>
              <a:rPr lang="en-US" dirty="0" err="1">
                <a:solidFill>
                  <a:schemeClr val="tx1"/>
                </a:solidFill>
              </a:rPr>
              <a:t>Saif</a:t>
            </a:r>
            <a:r>
              <a:rPr lang="en-US" dirty="0">
                <a:solidFill>
                  <a:schemeClr val="tx1"/>
                </a:solidFill>
              </a:rPr>
              <a:t>, "Fault-Tolerant Reconfigurable 32-bit ALU for Space Applications," 2021 1st International Conference on Microwave, Antennas &amp; Circuits (ICMAC), Islamabad, Pakistan, 2021, pp. 1-4, Doi: 10.1109/ICMAC54080.2021.9678251.</a:t>
            </a:r>
          </a:p>
          <a:p>
            <a:endParaRPr lang="en-US" dirty="0">
              <a:solidFill>
                <a:schemeClr val="tx1"/>
              </a:solidFill>
            </a:endParaRPr>
          </a:p>
          <a:p>
            <a:pPr algn="l"/>
            <a:r>
              <a:rPr lang="en-US" dirty="0">
                <a:solidFill>
                  <a:schemeClr val="tx1"/>
                </a:solidFill>
              </a:rPr>
              <a:t>S. N, P. S. S, B. A and C. D. </a:t>
            </a:r>
            <a:r>
              <a:rPr lang="en-US" dirty="0" err="1">
                <a:solidFill>
                  <a:schemeClr val="tx1"/>
                </a:solidFill>
              </a:rPr>
              <a:t>Rebeak</a:t>
            </a:r>
            <a:r>
              <a:rPr lang="en-US" dirty="0">
                <a:solidFill>
                  <a:schemeClr val="tx1"/>
                </a:solidFill>
              </a:rPr>
              <a:t>, "Design and Simulation of Low Power 2:1 Multiplexer based Ternary ALU for Processor," 2022 International Conference on Sustainable Computing and Data Communication Systems (ICSCDS), Erode, India, 2022, pp. 766-773, Doi: 10.1109/ICSCDS53736.2022.9760829. 9</a:t>
            </a:r>
          </a:p>
          <a:p>
            <a:endParaRPr lang="en-US" dirty="0">
              <a:solidFill>
                <a:schemeClr val="tx1"/>
              </a:solidFill>
            </a:endParaRPr>
          </a:p>
        </p:txBody>
      </p:sp>
    </p:spTree>
    <p:extLst>
      <p:ext uri="{BB962C8B-B14F-4D97-AF65-F5344CB8AC3E}">
        <p14:creationId xmlns:p14="http://schemas.microsoft.com/office/powerpoint/2010/main" val="853610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9B9319-6C9B-46B9-B4EC-9E474C584D96}"/>
              </a:ext>
            </a:extLst>
          </p:cNvPr>
          <p:cNvSpPr txBox="1"/>
          <p:nvPr/>
        </p:nvSpPr>
        <p:spPr>
          <a:xfrm>
            <a:off x="1524000" y="1409700"/>
            <a:ext cx="9144000" cy="923330"/>
          </a:xfrm>
          <a:prstGeom prst="rect">
            <a:avLst/>
          </a:prstGeom>
          <a:noFill/>
        </p:spPr>
        <p:txBody>
          <a:bodyPr wrap="square">
            <a:spAutoFit/>
          </a:bodyPr>
          <a:lstStyle/>
          <a:p>
            <a:r>
              <a:rPr lang="en-US" sz="5400" b="1" dirty="0"/>
              <a:t>References</a:t>
            </a:r>
          </a:p>
        </p:txBody>
      </p:sp>
      <p:sp>
        <p:nvSpPr>
          <p:cNvPr id="7" name="TextBox 6">
            <a:extLst>
              <a:ext uri="{FF2B5EF4-FFF2-40B4-BE49-F238E27FC236}">
                <a16:creationId xmlns:a16="http://schemas.microsoft.com/office/drawing/2014/main" id="{004F885D-88AE-4F35-A555-B5E96EDDB046}"/>
              </a:ext>
            </a:extLst>
          </p:cNvPr>
          <p:cNvSpPr txBox="1"/>
          <p:nvPr/>
        </p:nvSpPr>
        <p:spPr>
          <a:xfrm>
            <a:off x="1295400" y="2333030"/>
            <a:ext cx="15849600" cy="4446987"/>
          </a:xfrm>
          <a:prstGeom prst="rect">
            <a:avLst/>
          </a:prstGeom>
          <a:noFill/>
        </p:spPr>
        <p:txBody>
          <a:bodyPr wrap="square">
            <a:spAutoFit/>
          </a:bodyPr>
          <a:lstStyle/>
          <a:p>
            <a:pPr marL="591705" lvl="1" indent="-295852" algn="just">
              <a:lnSpc>
                <a:spcPts val="3836"/>
              </a:lnSpc>
              <a:buFont typeface="Arial"/>
              <a:buChar char="•"/>
            </a:pPr>
            <a:r>
              <a:rPr lang="en-US" sz="2740" dirty="0">
                <a:solidFill>
                  <a:srgbClr val="000000"/>
                </a:solidFill>
                <a:latin typeface="Canva Sans"/>
                <a:ea typeface="Canva Sans"/>
                <a:cs typeface="Canva Sans"/>
                <a:sym typeface="Canva Sans"/>
              </a:rPr>
              <a:t>M. Morrison and N. Ranganathan, "Design of a Reversible ALU Based on Novel Programmable Reversible Logic Gate Structures," 2011 IEEE Computer Society Annual Symposium on VLSI, Chennai, India, 2011, pp. 126-131, </a:t>
            </a:r>
            <a:r>
              <a:rPr lang="en-US" sz="2740" dirty="0" err="1">
                <a:solidFill>
                  <a:srgbClr val="000000"/>
                </a:solidFill>
                <a:latin typeface="Canva Sans"/>
                <a:ea typeface="Canva Sans"/>
                <a:cs typeface="Canva Sans"/>
                <a:sym typeface="Canva Sans"/>
              </a:rPr>
              <a:t>doi</a:t>
            </a:r>
            <a:r>
              <a:rPr lang="en-US" sz="2740" dirty="0">
                <a:solidFill>
                  <a:srgbClr val="000000"/>
                </a:solidFill>
                <a:latin typeface="Canva Sans"/>
                <a:ea typeface="Canva Sans"/>
                <a:cs typeface="Canva Sans"/>
                <a:sym typeface="Canva Sans"/>
              </a:rPr>
              <a:t>: 10.1109/ISVLSI.2011.30</a:t>
            </a:r>
          </a:p>
          <a:p>
            <a:pPr algn="just">
              <a:lnSpc>
                <a:spcPts val="3836"/>
              </a:lnSpc>
            </a:pPr>
            <a:endParaRPr lang="en-US" sz="2740" dirty="0">
              <a:solidFill>
                <a:srgbClr val="000000"/>
              </a:solidFill>
              <a:latin typeface="Canva Sans"/>
              <a:ea typeface="Canva Sans"/>
              <a:cs typeface="Canva Sans"/>
              <a:sym typeface="Canva Sans"/>
            </a:endParaRPr>
          </a:p>
          <a:p>
            <a:pPr marL="591705" lvl="1" indent="-295852" algn="just">
              <a:lnSpc>
                <a:spcPts val="3836"/>
              </a:lnSpc>
              <a:buFont typeface="Arial"/>
              <a:buChar char="•"/>
            </a:pPr>
            <a:r>
              <a:rPr lang="en-US" sz="2740" dirty="0">
                <a:solidFill>
                  <a:srgbClr val="000000"/>
                </a:solidFill>
                <a:latin typeface="Canva Sans"/>
                <a:ea typeface="Canva Sans"/>
                <a:cs typeface="Canva Sans"/>
                <a:sym typeface="Canva Sans"/>
              </a:rPr>
              <a:t>B. Jana, A. Jana, S. </a:t>
            </a:r>
            <a:r>
              <a:rPr lang="en-US" sz="2740" dirty="0" err="1">
                <a:solidFill>
                  <a:srgbClr val="000000"/>
                </a:solidFill>
                <a:latin typeface="Canva Sans"/>
                <a:ea typeface="Canva Sans"/>
                <a:cs typeface="Canva Sans"/>
                <a:sym typeface="Canva Sans"/>
              </a:rPr>
              <a:t>Basak</a:t>
            </a:r>
            <a:r>
              <a:rPr lang="en-US" sz="2740" dirty="0">
                <a:solidFill>
                  <a:srgbClr val="000000"/>
                </a:solidFill>
                <a:latin typeface="Canva Sans"/>
                <a:ea typeface="Canva Sans"/>
                <a:cs typeface="Canva Sans"/>
                <a:sym typeface="Canva Sans"/>
              </a:rPr>
              <a:t>, J. K. Sing and S. K. Sarkar, "Design and performance analysis of reversible logic based ALU using hybrid single electron transistor," 2014 Recent Advances in Engineering and Computational Sciences (RAECS), Chandigarh, India, 2014, pp. 1-4, </a:t>
            </a:r>
            <a:r>
              <a:rPr lang="en-US" sz="2740" dirty="0" err="1">
                <a:solidFill>
                  <a:srgbClr val="000000"/>
                </a:solidFill>
                <a:latin typeface="Canva Sans"/>
                <a:ea typeface="Canva Sans"/>
                <a:cs typeface="Canva Sans"/>
                <a:sym typeface="Canva Sans"/>
              </a:rPr>
              <a:t>doi</a:t>
            </a:r>
            <a:r>
              <a:rPr lang="en-US" sz="2740" dirty="0">
                <a:solidFill>
                  <a:srgbClr val="000000"/>
                </a:solidFill>
                <a:latin typeface="Canva Sans"/>
                <a:ea typeface="Canva Sans"/>
                <a:cs typeface="Canva Sans"/>
                <a:sym typeface="Canva Sans"/>
              </a:rPr>
              <a:t>: 10.1109/RAECS.2014.6799652</a:t>
            </a:r>
          </a:p>
          <a:p>
            <a:pPr algn="just">
              <a:lnSpc>
                <a:spcPts val="3836"/>
              </a:lnSpc>
            </a:pPr>
            <a:endParaRPr lang="en-US" sz="2740" dirty="0">
              <a:solidFill>
                <a:srgbClr val="000000"/>
              </a:solidFill>
              <a:latin typeface="Canva Sans"/>
              <a:ea typeface="Canva Sans"/>
              <a:cs typeface="Canva Sans"/>
              <a:sym typeface="Canva Sans"/>
            </a:endParaRPr>
          </a:p>
        </p:txBody>
      </p:sp>
    </p:spTree>
    <p:extLst>
      <p:ext uri="{BB962C8B-B14F-4D97-AF65-F5344CB8AC3E}">
        <p14:creationId xmlns:p14="http://schemas.microsoft.com/office/powerpoint/2010/main" val="4170672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r>
                <a:rPr lang="en-US" sz="2600" u="none">
                  <a:solidFill>
                    <a:srgbClr val="2B2B2B"/>
                  </a:solidFill>
                  <a:latin typeface="Agrandir"/>
                  <a:ea typeface="Agrandir"/>
                  <a:cs typeface="Agrandir"/>
                  <a:sym typeface="Agrandir"/>
                </a:rPr>
                <a:t>Insert a parting or call-to-action message here.</a:t>
              </a: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300217" y="-822007"/>
            <a:ext cx="19770751" cy="18262535"/>
          </a:xfrm>
          <a:prstGeom prst="rect">
            <a:avLst/>
          </a:prstGeom>
        </p:spPr>
      </p:pic>
      <p:pic>
        <p:nvPicPr>
          <p:cNvPr id="3" name="Picture 3"/>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5" name="Freeform 5"/>
          <p:cNvSpPr/>
          <p:nvPr/>
        </p:nvSpPr>
        <p:spPr>
          <a:xfrm>
            <a:off x="5885151" y="3605881"/>
            <a:ext cx="4983862" cy="5652419"/>
          </a:xfrm>
          <a:custGeom>
            <a:avLst/>
            <a:gdLst/>
            <a:ahLst/>
            <a:cxnLst/>
            <a:rect l="l" t="t" r="r" b="b"/>
            <a:pathLst>
              <a:path w="4983862" h="5652419">
                <a:moveTo>
                  <a:pt x="0" y="0"/>
                </a:moveTo>
                <a:lnTo>
                  <a:pt x="4983863" y="0"/>
                </a:lnTo>
                <a:lnTo>
                  <a:pt x="4983863" y="5652419"/>
                </a:lnTo>
                <a:lnTo>
                  <a:pt x="0" y="5652419"/>
                </a:lnTo>
                <a:lnTo>
                  <a:pt x="0" y="0"/>
                </a:lnTo>
                <a:close/>
              </a:path>
            </a:pathLst>
          </a:custGeom>
          <a:blipFill>
            <a:blip r:embed="rId5"/>
            <a:stretch>
              <a:fillRect l="-237" r="-237"/>
            </a:stretch>
          </a:blipFill>
        </p:spPr>
      </p:sp>
      <p:sp>
        <p:nvSpPr>
          <p:cNvPr id="6" name="TextBox 6"/>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0" y="1409792"/>
            <a:ext cx="17259300"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An 8:1 multiplexer (MUX) is a digital switch that selects one of eight input signals and forwards it to a single output based on the values of three control inputs.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4703" y="1616982"/>
            <a:ext cx="7514912" cy="6397502"/>
          </a:xfrm>
          <a:custGeom>
            <a:avLst/>
            <a:gdLst/>
            <a:ahLst/>
            <a:cxnLst/>
            <a:rect l="l" t="t" r="r" b="b"/>
            <a:pathLst>
              <a:path w="7514912" h="6397502">
                <a:moveTo>
                  <a:pt x="0" y="0"/>
                </a:moveTo>
                <a:lnTo>
                  <a:pt x="7514912" y="0"/>
                </a:lnTo>
                <a:lnTo>
                  <a:pt x="7514912" y="6397502"/>
                </a:lnTo>
                <a:lnTo>
                  <a:pt x="0" y="6397502"/>
                </a:lnTo>
                <a:lnTo>
                  <a:pt x="0" y="0"/>
                </a:lnTo>
                <a:close/>
              </a:path>
            </a:pathLst>
          </a:custGeom>
          <a:blipFill>
            <a:blip r:embed="rId2"/>
            <a:stretch>
              <a:fillRect t="-1420" r="-92776" b="-9538"/>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205215" y="319328"/>
            <a:ext cx="1376648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Implementation of Proposed Methodology</a:t>
            </a:r>
          </a:p>
        </p:txBody>
      </p:sp>
      <p:sp>
        <p:nvSpPr>
          <p:cNvPr id="5" name="Freeform 5"/>
          <p:cNvSpPr/>
          <p:nvPr/>
        </p:nvSpPr>
        <p:spPr>
          <a:xfrm>
            <a:off x="9689979" y="1616982"/>
            <a:ext cx="7017656" cy="6734737"/>
          </a:xfrm>
          <a:custGeom>
            <a:avLst/>
            <a:gdLst/>
            <a:ahLst/>
            <a:cxnLst/>
            <a:rect l="l" t="t" r="r" b="b"/>
            <a:pathLst>
              <a:path w="7017656" h="6734737">
                <a:moveTo>
                  <a:pt x="0" y="0"/>
                </a:moveTo>
                <a:lnTo>
                  <a:pt x="7017656" y="0"/>
                </a:lnTo>
                <a:lnTo>
                  <a:pt x="7017656" y="6734737"/>
                </a:lnTo>
                <a:lnTo>
                  <a:pt x="0" y="6734737"/>
                </a:lnTo>
                <a:lnTo>
                  <a:pt x="0" y="0"/>
                </a:lnTo>
                <a:close/>
              </a:path>
            </a:pathLst>
          </a:custGeom>
          <a:blipFill>
            <a:blip r:embed="rId3"/>
            <a:stretch>
              <a:fillRect l="-30176" r="-61760"/>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2850" y="910873"/>
            <a:ext cx="14396931" cy="7806973"/>
          </a:xfrm>
          <a:custGeom>
            <a:avLst/>
            <a:gdLst/>
            <a:ahLst/>
            <a:cxnLst/>
            <a:rect l="l" t="t" r="r" b="b"/>
            <a:pathLst>
              <a:path w="14396931" h="7806973">
                <a:moveTo>
                  <a:pt x="0" y="0"/>
                </a:moveTo>
                <a:lnTo>
                  <a:pt x="14396931" y="0"/>
                </a:lnTo>
                <a:lnTo>
                  <a:pt x="14396931" y="7806974"/>
                </a:lnTo>
                <a:lnTo>
                  <a:pt x="0" y="7806974"/>
                </a:lnTo>
                <a:lnTo>
                  <a:pt x="0" y="0"/>
                </a:lnTo>
                <a:close/>
              </a:path>
            </a:pathLst>
          </a:custGeom>
          <a:blipFill>
            <a:blip r:embed="rId2"/>
            <a:stretch>
              <a:fillRect t="-1289" b="-1289"/>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4643" y="532113"/>
            <a:ext cx="15267506" cy="8726187"/>
          </a:xfrm>
          <a:custGeom>
            <a:avLst/>
            <a:gdLst/>
            <a:ahLst/>
            <a:cxnLst/>
            <a:rect l="l" t="t" r="r" b="b"/>
            <a:pathLst>
              <a:path w="15267506" h="8726187">
                <a:moveTo>
                  <a:pt x="0" y="0"/>
                </a:moveTo>
                <a:lnTo>
                  <a:pt x="15267506" y="0"/>
                </a:lnTo>
                <a:lnTo>
                  <a:pt x="15267506" y="8726187"/>
                </a:lnTo>
                <a:lnTo>
                  <a:pt x="0" y="8726187"/>
                </a:lnTo>
                <a:lnTo>
                  <a:pt x="0" y="0"/>
                </a:lnTo>
                <a:close/>
              </a:path>
            </a:pathLst>
          </a:custGeom>
          <a:blipFill>
            <a:blip r:embed="rId2"/>
            <a:stretch>
              <a:fillRect l="-1383" r="-1070" b="-607"/>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533" y="1532766"/>
            <a:ext cx="7430729" cy="6429623"/>
          </a:xfrm>
          <a:custGeom>
            <a:avLst/>
            <a:gdLst/>
            <a:ahLst/>
            <a:cxnLst/>
            <a:rect l="l" t="t" r="r" b="b"/>
            <a:pathLst>
              <a:path w="7430729" h="6429623">
                <a:moveTo>
                  <a:pt x="0" y="0"/>
                </a:moveTo>
                <a:lnTo>
                  <a:pt x="7430728" y="0"/>
                </a:lnTo>
                <a:lnTo>
                  <a:pt x="7430728" y="6429623"/>
                </a:lnTo>
                <a:lnTo>
                  <a:pt x="0" y="6429623"/>
                </a:lnTo>
                <a:lnTo>
                  <a:pt x="0" y="0"/>
                </a:lnTo>
                <a:close/>
              </a:path>
            </a:pathLst>
          </a:custGeom>
          <a:blipFill>
            <a:blip r:embed="rId2"/>
            <a:stretch>
              <a:fillRect t="-508" r="-71178" b="-13199"/>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491533" y="537527"/>
            <a:ext cx="4690067"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Toffoli gate</a:t>
            </a:r>
          </a:p>
        </p:txBody>
      </p:sp>
      <p:sp>
        <p:nvSpPr>
          <p:cNvPr id="5" name="Freeform 5"/>
          <p:cNvSpPr/>
          <p:nvPr/>
        </p:nvSpPr>
        <p:spPr>
          <a:xfrm>
            <a:off x="8977228" y="1532766"/>
            <a:ext cx="8421695" cy="5947288"/>
          </a:xfrm>
          <a:custGeom>
            <a:avLst/>
            <a:gdLst/>
            <a:ahLst/>
            <a:cxnLst/>
            <a:rect l="l" t="t" r="r" b="b"/>
            <a:pathLst>
              <a:path w="8421695" h="5947288">
                <a:moveTo>
                  <a:pt x="0" y="0"/>
                </a:moveTo>
                <a:lnTo>
                  <a:pt x="8421694" y="0"/>
                </a:lnTo>
                <a:lnTo>
                  <a:pt x="8421694" y="5947288"/>
                </a:lnTo>
                <a:lnTo>
                  <a:pt x="0" y="5947288"/>
                </a:lnTo>
                <a:lnTo>
                  <a:pt x="0" y="0"/>
                </a:lnTo>
                <a:close/>
              </a:path>
            </a:pathLst>
          </a:custGeom>
          <a:blipFill>
            <a:blip r:embed="rId3"/>
            <a:stretch>
              <a:fillRect l="-3419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1073</Words>
  <Application>Microsoft Office PowerPoint</Application>
  <PresentationFormat>Custom</PresentationFormat>
  <Paragraphs>85</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Agrandir Bold</vt:lpstr>
      <vt:lpstr>Calibri</vt:lpstr>
      <vt:lpstr>Agrandir</vt:lpstr>
      <vt:lpstr>Canva Sans 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Arthimetic operations</vt:lpstr>
      <vt:lpstr>PowerPoint Presentation</vt:lpstr>
      <vt:lpstr>PowerPoint Presentation</vt:lpstr>
      <vt:lpstr>PowerPoint Presentation</vt:lpstr>
      <vt:lpstr>PowerPoint Presentation</vt:lpstr>
      <vt:lpstr>PowerPoint Presentation</vt:lpstr>
      <vt:lpstr>Code</vt:lpstr>
      <vt:lpstr>Output</vt:lpstr>
      <vt:lpstr> Transcript</vt:lpstr>
      <vt:lpstr>Flow Summary</vt:lpstr>
      <vt:lpstr>How This Fits into a Satellite's Data Processing Unit</vt:lpstr>
      <vt:lpstr>Example Real-Life Scenario for Non Reversible logic gates </vt:lpstr>
      <vt:lpstr>Code</vt:lpstr>
      <vt:lpstr>Output</vt:lpstr>
      <vt:lpstr> Transcript</vt:lpstr>
      <vt:lpstr>Flow Summary</vt:lpstr>
      <vt:lpstr>How This Fits into a Satellite's Data Processing Unit</vt:lpstr>
      <vt:lpstr>References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hp</dc:creator>
  <cp:lastModifiedBy>VAMSHI JUTURU</cp:lastModifiedBy>
  <cp:revision>16</cp:revision>
  <dcterms:created xsi:type="dcterms:W3CDTF">2006-08-16T00:00:00Z</dcterms:created>
  <dcterms:modified xsi:type="dcterms:W3CDTF">2024-11-13T12:52:54Z</dcterms:modified>
  <dc:identifier>DAGP5xdSmqE</dc:identifier>
</cp:coreProperties>
</file>